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8.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9.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4" r:id="rId4"/>
    <p:sldMasterId id="2147483982" r:id="rId5"/>
    <p:sldMasterId id="2147483998" r:id="rId6"/>
    <p:sldMasterId id="2147484014" r:id="rId7"/>
    <p:sldMasterId id="2147484030" r:id="rId8"/>
    <p:sldMasterId id="2147484046" r:id="rId9"/>
    <p:sldMasterId id="2147484062" r:id="rId10"/>
    <p:sldMasterId id="2147484078" r:id="rId11"/>
    <p:sldMasterId id="2147484094" r:id="rId12"/>
    <p:sldMasterId id="2147484110" r:id="rId13"/>
  </p:sldMasterIdLst>
  <p:notesMasterIdLst>
    <p:notesMasterId r:id="rId21"/>
  </p:notesMasterIdLst>
  <p:handoutMasterIdLst>
    <p:handoutMasterId r:id="rId22"/>
  </p:handoutMasterIdLst>
  <p:sldIdLst>
    <p:sldId id="297" r:id="rId14"/>
    <p:sldId id="291" r:id="rId15"/>
    <p:sldId id="292" r:id="rId16"/>
    <p:sldId id="294" r:id="rId17"/>
    <p:sldId id="295" r:id="rId18"/>
    <p:sldId id="296" r:id="rId19"/>
    <p:sldId id="293" r:id="rId20"/>
  </p:sldIdLst>
  <p:sldSz cx="9144000" cy="6858000" type="screen4x3"/>
  <p:notesSz cx="6797675" cy="9928225"/>
  <p:defaultTextStyle>
    <a:defPPr>
      <a:defRPr lang="en-GB"/>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8C99"/>
    <a:srgbClr val="2645A7"/>
    <a:srgbClr val="5AD4D1"/>
    <a:srgbClr val="072F99"/>
    <a:srgbClr val="CD0032"/>
    <a:srgbClr val="051B35"/>
    <a:srgbClr val="AFC828"/>
    <a:srgbClr val="EFA720"/>
    <a:srgbClr val="DE6222"/>
    <a:srgbClr val="4B38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019" autoAdjust="0"/>
    <p:restoredTop sz="69853" autoAdjust="0"/>
  </p:normalViewPr>
  <p:slideViewPr>
    <p:cSldViewPr snapToGrid="0" snapToObjects="1">
      <p:cViewPr varScale="1">
        <p:scale>
          <a:sx n="62" d="100"/>
          <a:sy n="62" d="100"/>
        </p:scale>
        <p:origin x="1080" y="200"/>
      </p:cViewPr>
      <p:guideLst/>
    </p:cSldViewPr>
  </p:slideViewPr>
  <p:outlineViewPr>
    <p:cViewPr>
      <p:scale>
        <a:sx n="33" d="100"/>
        <a:sy n="33" d="100"/>
      </p:scale>
      <p:origin x="0" y="-3636"/>
    </p:cViewPr>
  </p:outlineViewPr>
  <p:notesTextViewPr>
    <p:cViewPr>
      <p:scale>
        <a:sx n="1" d="1"/>
        <a:sy n="1" d="1"/>
      </p:scale>
      <p:origin x="0" y="0"/>
    </p:cViewPr>
  </p:notesTextViewPr>
  <p:notesViewPr>
    <p:cSldViewPr snapToGrid="0" snapToObjects="1">
      <p:cViewPr varScale="1">
        <p:scale>
          <a:sx n="74" d="100"/>
          <a:sy n="74" d="100"/>
        </p:scale>
        <p:origin x="2172"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6.xml"/><Relationship Id="rId20" Type="http://schemas.openxmlformats.org/officeDocument/2006/relationships/slide" Target="slides/slide7.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Master" Target="slideMasters/slideMaster7.xml"/><Relationship Id="rId11" Type="http://schemas.openxmlformats.org/officeDocument/2006/relationships/slideMaster" Target="slideMasters/slideMaster8.xml"/><Relationship Id="rId12" Type="http://schemas.openxmlformats.org/officeDocument/2006/relationships/slideMaster" Target="slideMasters/slideMaster9.xml"/><Relationship Id="rId13" Type="http://schemas.openxmlformats.org/officeDocument/2006/relationships/slideMaster" Target="slideMasters/slideMaster10.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50443" y="0"/>
            <a:ext cx="2945659" cy="496411"/>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F8183BB3-64BA-444A-8ACA-5592C61FF22F}" type="datetimeFigureOut">
              <a:rPr lang="en-GB" altLang="en-US"/>
              <a:pPr>
                <a:defRPr/>
              </a:pPr>
              <a:t>15/06/2016</a:t>
            </a:fld>
            <a:endParaRPr lang="en-GB" altLang="en-US"/>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23851E36-7ACB-40C4-8E25-7CA2FD9D659C}" type="slidenum">
              <a:rPr lang="en-GB" altLang="en-US"/>
              <a:pPr>
                <a:defRPr/>
              </a:pPr>
              <a:t>‹#›</a:t>
            </a:fld>
            <a:endParaRPr lang="en-GB" altLang="en-US"/>
          </a:p>
        </p:txBody>
      </p:sp>
    </p:spTree>
    <p:extLst>
      <p:ext uri="{BB962C8B-B14F-4D97-AF65-F5344CB8AC3E}">
        <p14:creationId xmlns:p14="http://schemas.microsoft.com/office/powerpoint/2010/main" val="524198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smtClean="0"/>
            </a:lvl1pPr>
          </a:lstStyle>
          <a:p>
            <a:pPr>
              <a:defRPr/>
            </a:pPr>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smtClean="0"/>
            </a:lvl1pPr>
          </a:lstStyle>
          <a:p>
            <a:pPr>
              <a:defRPr/>
            </a:pPr>
            <a:fld id="{36BB1B00-A40E-4136-961F-57598ABD01F3}" type="datetimeFigureOut">
              <a:rPr lang="en-GB"/>
              <a:pPr>
                <a:defRPr/>
              </a:pPr>
              <a:t>15/06/2016</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smtClean="0"/>
            </a:lvl1pPr>
          </a:lstStyle>
          <a:p>
            <a:pPr>
              <a:defRPr/>
            </a:pPr>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smtClean="0"/>
            </a:lvl1pPr>
          </a:lstStyle>
          <a:p>
            <a:pPr>
              <a:defRPr/>
            </a:pPr>
            <a:fld id="{CC224118-1AF1-4C4D-B5C0-FF35F33CA4C3}" type="slidenum">
              <a:rPr lang="en-GB"/>
              <a:pPr>
                <a:defRPr/>
              </a:pPr>
              <a:t>‹#›</a:t>
            </a:fld>
            <a:endParaRPr lang="en-GB"/>
          </a:p>
        </p:txBody>
      </p:sp>
    </p:spTree>
    <p:extLst>
      <p:ext uri="{BB962C8B-B14F-4D97-AF65-F5344CB8AC3E}">
        <p14:creationId xmlns:p14="http://schemas.microsoft.com/office/powerpoint/2010/main" val="19345436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audience to consider typical lesson and what</a:t>
            </a:r>
            <a:r>
              <a:rPr lang="en-US" baseline="0" dirty="0" smtClean="0"/>
              <a:t> might be the focus of learning over the time of the lesson</a:t>
            </a:r>
            <a:endParaRPr lang="en-US" dirty="0" smtClean="0"/>
          </a:p>
          <a:p>
            <a:endParaRPr lang="en-US" dirty="0" smtClean="0"/>
          </a:p>
          <a:p>
            <a:r>
              <a:rPr lang="en-US" dirty="0" smtClean="0"/>
              <a:t>White –</a:t>
            </a:r>
            <a:r>
              <a:rPr lang="en-US" baseline="0" dirty="0" smtClean="0"/>
              <a:t> content, peach = analysis, evaluation, application (deliberately in this order, because this is what we sometimes see…learn it first, then apply it to contexts</a:t>
            </a:r>
          </a:p>
          <a:p>
            <a:r>
              <a:rPr lang="en-US" baseline="0" dirty="0" smtClean="0"/>
              <a:t>Suggest too many lessons see content as biggest ‘chunk’ and as separate from higher order thinking – see the gap between the two blocks…representing the gaps that might be evident in lessons, suggesting to students that they aren’t connected</a:t>
            </a:r>
          </a:p>
          <a:p>
            <a:endParaRPr lang="en-US" baseline="0" dirty="0" smtClean="0"/>
          </a:p>
          <a:p>
            <a:r>
              <a:rPr lang="en-US" baseline="0" dirty="0" smtClean="0"/>
              <a:t>Second model is better – emphasis, in terms of time, not on hard thinking. Content becomes gateway to thinking rather than focus of lesson</a:t>
            </a:r>
          </a:p>
          <a:p>
            <a:endParaRPr lang="en-US" baseline="0" dirty="0" smtClean="0"/>
          </a:p>
          <a:p>
            <a:r>
              <a:rPr lang="en-US" baseline="0" dirty="0" smtClean="0"/>
              <a:t>What about third model, where content and thinking work alongside each other? (should the blocks be interwoven? </a:t>
            </a:r>
            <a:r>
              <a:rPr lang="en-US" baseline="0" dirty="0" err="1" smtClean="0"/>
              <a:t>Perhap</a:t>
            </a:r>
            <a:r>
              <a:rPr lang="en-US" baseline="0" dirty="0" smtClean="0"/>
              <a:t> there’s still too much separation here?</a:t>
            </a:r>
            <a:endParaRPr lang="en-US" dirty="0"/>
          </a:p>
        </p:txBody>
      </p:sp>
      <p:sp>
        <p:nvSpPr>
          <p:cNvPr id="4" name="Slide Number Placeholder 3"/>
          <p:cNvSpPr>
            <a:spLocks noGrp="1"/>
          </p:cNvSpPr>
          <p:nvPr>
            <p:ph type="sldNum" sz="quarter" idx="10"/>
          </p:nvPr>
        </p:nvSpPr>
        <p:spPr/>
        <p:txBody>
          <a:bodyPr/>
          <a:lstStyle/>
          <a:p>
            <a:pPr>
              <a:defRPr/>
            </a:pPr>
            <a:fld id="{CC224118-1AF1-4C4D-B5C0-FF35F33CA4C3}" type="slidenum">
              <a:rPr lang="en-GB" smtClean="0"/>
              <a:pPr>
                <a:defRPr/>
              </a:pPr>
              <a:t>2</a:t>
            </a:fld>
            <a:endParaRPr lang="en-GB"/>
          </a:p>
        </p:txBody>
      </p:sp>
    </p:spTree>
    <p:extLst>
      <p:ext uri="{BB962C8B-B14F-4D97-AF65-F5344CB8AC3E}">
        <p14:creationId xmlns:p14="http://schemas.microsoft.com/office/powerpoint/2010/main" val="1254054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Ofsted</a:t>
            </a:r>
            <a:r>
              <a:rPr lang="en-US" dirty="0" smtClean="0"/>
              <a:t> quotes – first is about vocational</a:t>
            </a:r>
            <a:r>
              <a:rPr lang="en-US" baseline="0" dirty="0" smtClean="0"/>
              <a:t> education in particular, but still…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CC224118-1AF1-4C4D-B5C0-FF35F33CA4C3}" type="slidenum">
              <a:rPr lang="en-GB" smtClean="0"/>
              <a:pPr>
                <a:defRPr/>
              </a:pPr>
              <a:t>3</a:t>
            </a:fld>
            <a:endParaRPr lang="en-GB"/>
          </a:p>
        </p:txBody>
      </p:sp>
    </p:spTree>
    <p:extLst>
      <p:ext uri="{BB962C8B-B14F-4D97-AF65-F5344CB8AC3E}">
        <p14:creationId xmlns:p14="http://schemas.microsoft.com/office/powerpoint/2010/main" val="260704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started by asking ourselves what a business student does differently to another student - what do they get from us that they don’t get elsewhere? </a:t>
            </a:r>
          </a:p>
          <a:p>
            <a:endParaRPr lang="en-US" baseline="0" dirty="0" smtClean="0"/>
          </a:p>
          <a:p>
            <a:r>
              <a:rPr lang="en-US" baseline="0" dirty="0" smtClean="0"/>
              <a:t>What do they know? How do they think?</a:t>
            </a:r>
          </a:p>
          <a:p>
            <a:endParaRPr lang="en-US" baseline="0" dirty="0" smtClean="0"/>
          </a:p>
          <a:p>
            <a:r>
              <a:rPr lang="en-US" baseline="0" dirty="0" smtClean="0"/>
              <a:t>It’s not just what we look at…because the same object or case study might pop up across a number of subjects. Consider the mobile telephone…in science lessons students might look at how sound travels, or the development of smaller, more efficient batteries, or even the effect of radio waves on human cells; geographers might consider the impact of mobile communications on rural farming communities; business students might be more interested in how a profitable new handset is brought to market or the decision-making models used by a tech company in deciding whether to enter the smartphone market. We might consider the business opportunities made possible by app development and the skills needed to </a:t>
            </a:r>
            <a:r>
              <a:rPr lang="en-US" baseline="0" dirty="0" err="1" smtClean="0"/>
              <a:t>realise</a:t>
            </a:r>
            <a:r>
              <a:rPr lang="en-US" baseline="0" dirty="0" smtClean="0"/>
              <a:t> these opportunities. </a:t>
            </a:r>
          </a:p>
          <a:p>
            <a:endParaRPr lang="en-US" baseline="0" dirty="0" smtClean="0"/>
          </a:p>
          <a:p>
            <a:r>
              <a:rPr lang="en-US" baseline="0" dirty="0" smtClean="0"/>
              <a:t>When we look from a particular perspective, as I’m suggesting business students do, we look through the </a:t>
            </a:r>
            <a:r>
              <a:rPr lang="en-US" baseline="0" dirty="0" err="1" smtClean="0"/>
              <a:t>lense</a:t>
            </a:r>
            <a:r>
              <a:rPr lang="en-US" baseline="0" dirty="0" smtClean="0"/>
              <a:t> of subject content. Of course we do – content will always underpin practice – but really high quality business teaching asks our students to do more than this. I think that we should be training our students to ‘think like a business person’ in exactly the same way that they learn to think like scientists by posing and testing hypotheses, or like historians by </a:t>
            </a:r>
            <a:r>
              <a:rPr lang="en-US" baseline="0" dirty="0" err="1" smtClean="0"/>
              <a:t>analysing</a:t>
            </a:r>
            <a:r>
              <a:rPr lang="en-US" baseline="0" dirty="0" smtClean="0"/>
              <a:t> sources: to adopt a ‘business mindset’, if you like. So that, whether they read about a new drug in the news, or see an empty shop front on their walk to school, they’re asking particular questions and drawing on particular habits of mind to make sense of what they see and connect this to their business understanding. </a:t>
            </a:r>
          </a:p>
        </p:txBody>
      </p:sp>
      <p:sp>
        <p:nvSpPr>
          <p:cNvPr id="4" name="Slide Number Placeholder 3"/>
          <p:cNvSpPr>
            <a:spLocks noGrp="1"/>
          </p:cNvSpPr>
          <p:nvPr>
            <p:ph type="sldNum" sz="quarter" idx="10"/>
          </p:nvPr>
        </p:nvSpPr>
        <p:spPr/>
        <p:txBody>
          <a:bodyPr/>
          <a:lstStyle/>
          <a:p>
            <a:fld id="{A8C4523B-3840-4499-AAAE-CDFA4C4C3339}" type="slidenum">
              <a:rPr lang="en-GB" altLang="en-US" smtClean="0"/>
              <a:pPr/>
              <a:t>4</a:t>
            </a:fld>
            <a:endParaRPr lang="en-GB" altLang="en-US"/>
          </a:p>
        </p:txBody>
      </p:sp>
    </p:spTree>
    <p:extLst>
      <p:ext uri="{BB962C8B-B14F-4D97-AF65-F5344CB8AC3E}">
        <p14:creationId xmlns:p14="http://schemas.microsoft.com/office/powerpoint/2010/main" val="385001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where</a:t>
            </a:r>
            <a:r>
              <a:rPr lang="en-GB" baseline="0" dirty="0" smtClean="0"/>
              <a:t> we’re currently at in trying to capture the business </a:t>
            </a:r>
            <a:r>
              <a:rPr lang="en-GB" baseline="0" dirty="0" err="1" smtClean="0"/>
              <a:t>mindset</a:t>
            </a:r>
            <a:endParaRPr lang="en-GB" baseline="0" dirty="0" smtClean="0"/>
          </a:p>
          <a:p>
            <a:endParaRPr lang="en-GB" baseline="0" dirty="0" smtClean="0"/>
          </a:p>
          <a:p>
            <a:pPr marL="228600" indent="-228600">
              <a:buAutoNum type="arabicPeriod"/>
            </a:pPr>
            <a:r>
              <a:rPr lang="en-GB" baseline="0" dirty="0" smtClean="0"/>
              <a:t>Everything we do or think should be rooted in the knowledge and skills that underpin the subject. As a teacher we might be looking at a topic that appears in more than one knowledge category – price, for example. So it helps us to be clear about this…both in how we present the content initially AND then in the links we make across categories.</a:t>
            </a:r>
          </a:p>
          <a:p>
            <a:pPr marL="228600" indent="-228600">
              <a:buAutoNum type="arabicPeriod"/>
            </a:pPr>
            <a:r>
              <a:rPr lang="en-GB" baseline="0" dirty="0" smtClean="0"/>
              <a:t>If we take all the K and </a:t>
            </a:r>
            <a:r>
              <a:rPr lang="en-GB" baseline="0" dirty="0" err="1" smtClean="0"/>
              <a:t>Sk</a:t>
            </a:r>
            <a:r>
              <a:rPr lang="en-GB" baseline="0" dirty="0" smtClean="0"/>
              <a:t> listed on the left together, we might think that we’ve ‘got’ all of the subject. I think this is what E grade students do, and what is reflected in the first model of teaching that I shared at the beginning of this presentation. </a:t>
            </a:r>
          </a:p>
          <a:p>
            <a:pPr marL="228600" indent="-228600">
              <a:buAutoNum type="arabicPeriod"/>
            </a:pPr>
            <a:r>
              <a:rPr lang="en-GB" baseline="0" dirty="0" smtClean="0"/>
              <a:t>If we take a more holistic view of our subject, there are threads that weave together the separate areas of content and, importantly, change how we look at it. This is where the business student really starts to differentiate from the scientist, or the artist, or the geographer. They recognise that the core concepts of business change how we look at content, and they connect together topics which otherwise might be kept apart. </a:t>
            </a:r>
          </a:p>
          <a:p>
            <a:r>
              <a:rPr lang="en-GB" dirty="0" smtClean="0"/>
              <a:t>     There are also methods of analysis that the</a:t>
            </a:r>
            <a:r>
              <a:rPr lang="en-GB" baseline="0" dirty="0" smtClean="0"/>
              <a:t> business students draw on: theories to explain links between cause and effect, like those explaining employee motivation or approaches to leadership; tools like CPA and decision trees which, when applied with skill and care, produce a ‘best’ response, and models, like the Boston Matrix and break-even analysis, attempt to capture complex reality in a framework which supports understanding and analysis. </a:t>
            </a:r>
          </a:p>
          <a:p>
            <a:r>
              <a:rPr lang="en-GB" baseline="0" dirty="0" smtClean="0"/>
              <a:t>3. And finally, there are the habits of mind, the ways of thinking that combine knowledge and concept, skills and methods, to make sense of situations in a manner that is comprehensively representative of thinking ‘in the subject’ of business.</a:t>
            </a:r>
          </a:p>
          <a:p>
            <a:endParaRPr lang="en-GB" baseline="0" dirty="0" smtClean="0"/>
          </a:p>
          <a:p>
            <a:r>
              <a:rPr lang="en-GB" baseline="0" dirty="0" smtClean="0"/>
              <a:t>Give a minute or two for people to consider the grid and how it might help thinking (or not)</a:t>
            </a:r>
          </a:p>
          <a:p>
            <a:endParaRPr lang="en-GB" baseline="0" dirty="0" smtClean="0"/>
          </a:p>
          <a:p>
            <a:r>
              <a:rPr lang="en-GB" baseline="0" dirty="0" smtClean="0"/>
              <a:t>Take comments</a:t>
            </a:r>
          </a:p>
          <a:p>
            <a:endParaRPr lang="en-GB" dirty="0" smtClean="0"/>
          </a:p>
          <a:p>
            <a:r>
              <a:rPr lang="en-GB" dirty="0" smtClean="0"/>
              <a:t>Go back to the mobile phone example and discuss how the two different students might perform in relation</a:t>
            </a:r>
            <a:r>
              <a:rPr lang="en-GB" baseline="0" dirty="0" smtClean="0"/>
              <a:t> to this grid</a:t>
            </a:r>
          </a:p>
          <a:p>
            <a:endParaRPr lang="en-GB" baseline="0" dirty="0" smtClean="0"/>
          </a:p>
          <a:p>
            <a:pPr marL="171450" indent="-171450">
              <a:buFontTx/>
              <a:buChar char="-"/>
            </a:pPr>
            <a:r>
              <a:rPr lang="en-GB" baseline="0" dirty="0" smtClean="0"/>
              <a:t>Business student demonstrates more of these elements</a:t>
            </a:r>
          </a:p>
          <a:p>
            <a:pPr marL="171450" indent="-171450">
              <a:buFontTx/>
              <a:buChar char="-"/>
            </a:pPr>
            <a:r>
              <a:rPr lang="en-GB" baseline="0" dirty="0" smtClean="0"/>
              <a:t>But non-business student might have some (either from other subjects or general knowledge, or just luck!)</a:t>
            </a:r>
          </a:p>
          <a:p>
            <a:pPr marL="171450" indent="-171450">
              <a:buFontTx/>
              <a:buChar char="-"/>
            </a:pPr>
            <a:r>
              <a:rPr lang="en-GB" baseline="0" dirty="0" smtClean="0"/>
              <a:t>Other subject disciplines would require something different – this is what marks out disciplines from each other</a:t>
            </a:r>
          </a:p>
          <a:p>
            <a:pPr marL="171450" indent="-171450">
              <a:buFontTx/>
              <a:buChar char="-"/>
            </a:pPr>
            <a:endParaRPr lang="en-GB" baseline="0" dirty="0" smtClean="0"/>
          </a:p>
        </p:txBody>
      </p:sp>
      <p:sp>
        <p:nvSpPr>
          <p:cNvPr id="4" name="Slide Number Placeholder 3"/>
          <p:cNvSpPr>
            <a:spLocks noGrp="1"/>
          </p:cNvSpPr>
          <p:nvPr>
            <p:ph type="sldNum" sz="quarter" idx="10"/>
          </p:nvPr>
        </p:nvSpPr>
        <p:spPr/>
        <p:txBody>
          <a:bodyPr/>
          <a:lstStyle/>
          <a:p>
            <a:fld id="{E3884C7C-2FAA-4236-82ED-7184CEB77BA1}" type="slidenum">
              <a:rPr lang="en-GB" smtClean="0"/>
              <a:t>5</a:t>
            </a:fld>
            <a:endParaRPr lang="en-GB"/>
          </a:p>
        </p:txBody>
      </p:sp>
    </p:spTree>
    <p:extLst>
      <p:ext uri="{BB962C8B-B14F-4D97-AF65-F5344CB8AC3E}">
        <p14:creationId xmlns:p14="http://schemas.microsoft.com/office/powerpoint/2010/main" val="987750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Tx/>
              <a:buNone/>
              <a:tabLst/>
              <a:defRPr/>
            </a:pPr>
            <a:r>
              <a:rPr lang="en-GB" baseline="0" dirty="0" smtClean="0"/>
              <a:t>So how might we use this model as teachers?</a:t>
            </a:r>
          </a:p>
          <a:p>
            <a:pPr marL="171450" marR="0" lvl="0" indent="-171450" algn="l" defTabSz="914400" rtl="0" eaLnBrk="1" fontAlgn="base" latinLnBrk="0" hangingPunct="1">
              <a:lnSpc>
                <a:spcPct val="100000"/>
              </a:lnSpc>
              <a:spcBef>
                <a:spcPct val="30000"/>
              </a:spcBef>
              <a:spcAft>
                <a:spcPct val="0"/>
              </a:spcAft>
              <a:buClrTx/>
              <a:buSzTx/>
              <a:buFontTx/>
              <a:buNone/>
              <a:tabLst/>
              <a:defRPr/>
            </a:pPr>
            <a:endParaRPr lang="en-GB" baseline="0" dirty="0" smtClean="0"/>
          </a:p>
          <a:p>
            <a:pPr marL="171450" marR="0" lvl="0" indent="-171450" algn="l" defTabSz="914400" rtl="0" eaLnBrk="1" fontAlgn="base" latinLnBrk="0" hangingPunct="1">
              <a:lnSpc>
                <a:spcPct val="100000"/>
              </a:lnSpc>
              <a:spcBef>
                <a:spcPct val="30000"/>
              </a:spcBef>
              <a:spcAft>
                <a:spcPct val="0"/>
              </a:spcAft>
              <a:buClrTx/>
              <a:buSzTx/>
              <a:buFontTx/>
              <a:buNone/>
              <a:tabLst/>
              <a:defRPr/>
            </a:pPr>
            <a:r>
              <a:rPr lang="en-GB" baseline="0" dirty="0" smtClean="0"/>
              <a:t>At level of curriculum planning – consider how we approach the core concepts and habits of mind. Teach them independently? Weave them in but highlight them? Displays? Explicit discussion?</a:t>
            </a:r>
          </a:p>
          <a:p>
            <a:pPr marL="171450" marR="0" lvl="0" indent="-171450" algn="l" defTabSz="914400" rtl="0" eaLnBrk="1" fontAlgn="base" latinLnBrk="0" hangingPunct="1">
              <a:lnSpc>
                <a:spcPct val="100000"/>
              </a:lnSpc>
              <a:spcBef>
                <a:spcPct val="30000"/>
              </a:spcBef>
              <a:spcAft>
                <a:spcPct val="0"/>
              </a:spcAft>
              <a:buClrTx/>
              <a:buSzTx/>
              <a:buFontTx/>
              <a:buNone/>
              <a:tabLst/>
              <a:defRPr/>
            </a:pPr>
            <a:endParaRPr lang="en-GB" baseline="0" dirty="0" smtClean="0"/>
          </a:p>
          <a:p>
            <a:pPr marL="171450" marR="0" lvl="0" indent="-171450" algn="l" defTabSz="914400" rtl="0" eaLnBrk="1" fontAlgn="base" latinLnBrk="0" hangingPunct="1">
              <a:lnSpc>
                <a:spcPct val="100000"/>
              </a:lnSpc>
              <a:spcBef>
                <a:spcPct val="30000"/>
              </a:spcBef>
              <a:spcAft>
                <a:spcPct val="0"/>
              </a:spcAft>
              <a:buClrTx/>
              <a:buSzTx/>
              <a:buFontTx/>
              <a:buNone/>
              <a:tabLst/>
              <a:defRPr/>
            </a:pPr>
            <a:r>
              <a:rPr lang="en-GB" baseline="0" dirty="0" smtClean="0"/>
              <a:t>At level of lesson planning – explain how we’re using it with ITE this year to shift focus from content to business thinking about the content, or thinking in the context of the content. </a:t>
            </a:r>
          </a:p>
          <a:p>
            <a:pPr marL="171450" marR="0" lvl="0" indent="-171450" algn="l" defTabSz="914400" rtl="0" eaLnBrk="1" fontAlgn="base" latinLnBrk="0" hangingPunct="1">
              <a:lnSpc>
                <a:spcPct val="100000"/>
              </a:lnSpc>
              <a:spcBef>
                <a:spcPct val="30000"/>
              </a:spcBef>
              <a:spcAft>
                <a:spcPct val="0"/>
              </a:spcAft>
              <a:buClrTx/>
              <a:buSzTx/>
              <a:buFontTx/>
              <a:buNone/>
              <a:tabLst/>
              <a:defRPr/>
            </a:pPr>
            <a:endParaRPr lang="en-GB" baseline="0" dirty="0" smtClean="0"/>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GB" baseline="0" dirty="0" smtClean="0"/>
              <a:t>Take our topic, root it firmly in knowledge domain. Ditto skills</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GB" baseline="0" dirty="0" smtClean="0"/>
              <a:t>Identify</a:t>
            </a:r>
            <a:r>
              <a:rPr lang="en-GB" u="sng" baseline="0" dirty="0" smtClean="0"/>
              <a:t> some </a:t>
            </a:r>
            <a:r>
              <a:rPr lang="en-GB" baseline="0" dirty="0" smtClean="0"/>
              <a:t>core concepts that are relevant – note these</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endParaRPr lang="en-GB"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The session brief talked about making links between abstract ideas and concrete examples. It that a valuable goal for business teachers? How might this model support that? </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GB" baseline="0" dirty="0" smtClean="0"/>
              <a:t>Aim to weave in </a:t>
            </a:r>
            <a:r>
              <a:rPr lang="en-GB" u="sng" baseline="0" dirty="0" smtClean="0"/>
              <a:t>all</a:t>
            </a:r>
            <a:r>
              <a:rPr lang="en-GB" baseline="0" dirty="0" smtClean="0"/>
              <a:t> habits of mind</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endParaRPr lang="en-GB"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GB" u="sng" baseline="0" dirty="0" smtClean="0"/>
              <a:t>Questions</a:t>
            </a:r>
            <a:endParaRPr lang="en-GB" u="none" baseline="0" dirty="0" smtClean="0"/>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GB" u="none" baseline="0" dirty="0" smtClean="0"/>
              <a:t>What about methods? How do we approach them?</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GB" u="none" baseline="0" dirty="0" smtClean="0"/>
              <a:t>What works in this model?</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GB" u="none" baseline="0" dirty="0" smtClean="0"/>
              <a:t>What could be changed?</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GB" u="none" baseline="0" dirty="0" smtClean="0"/>
              <a:t>What next?</a:t>
            </a:r>
            <a:endParaRPr lang="en-GB" u="sng" baseline="0" dirty="0" smtClean="0"/>
          </a:p>
        </p:txBody>
      </p:sp>
      <p:sp>
        <p:nvSpPr>
          <p:cNvPr id="4" name="Slide Number Placeholder 3"/>
          <p:cNvSpPr>
            <a:spLocks noGrp="1"/>
          </p:cNvSpPr>
          <p:nvPr>
            <p:ph type="sldNum" sz="quarter" idx="10"/>
          </p:nvPr>
        </p:nvSpPr>
        <p:spPr/>
        <p:txBody>
          <a:bodyPr/>
          <a:lstStyle/>
          <a:p>
            <a:fld id="{E3884C7C-2FAA-4236-82ED-7184CEB77BA1}" type="slidenum">
              <a:rPr lang="en-GB" smtClean="0"/>
              <a:t>6</a:t>
            </a:fld>
            <a:endParaRPr lang="en-GB"/>
          </a:p>
        </p:txBody>
      </p:sp>
    </p:spTree>
    <p:extLst>
      <p:ext uri="{BB962C8B-B14F-4D97-AF65-F5344CB8AC3E}">
        <p14:creationId xmlns:p14="http://schemas.microsoft.com/office/powerpoint/2010/main" val="823179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proudest</a:t>
            </a:r>
            <a:r>
              <a:rPr lang="en-US" baseline="0" dirty="0" smtClean="0"/>
              <a:t> day – when Ross told me that I’d ruined his life because he can’t go anywhere now without asking why and how and what. Ha! </a:t>
            </a:r>
            <a:endParaRPr lang="en-US" dirty="0"/>
          </a:p>
        </p:txBody>
      </p:sp>
      <p:sp>
        <p:nvSpPr>
          <p:cNvPr id="4" name="Slide Number Placeholder 3"/>
          <p:cNvSpPr>
            <a:spLocks noGrp="1"/>
          </p:cNvSpPr>
          <p:nvPr>
            <p:ph type="sldNum" sz="quarter" idx="10"/>
          </p:nvPr>
        </p:nvSpPr>
        <p:spPr/>
        <p:txBody>
          <a:bodyPr/>
          <a:lstStyle/>
          <a:p>
            <a:pPr>
              <a:defRPr/>
            </a:pPr>
            <a:fld id="{CC224118-1AF1-4C4D-B5C0-FF35F33CA4C3}" type="slidenum">
              <a:rPr lang="en-GB" smtClean="0"/>
              <a:pPr>
                <a:defRPr/>
              </a:pPr>
              <a:t>7</a:t>
            </a:fld>
            <a:endParaRPr lang="en-GB"/>
          </a:p>
        </p:txBody>
      </p:sp>
    </p:spTree>
    <p:extLst>
      <p:ext uri="{BB962C8B-B14F-4D97-AF65-F5344CB8AC3E}">
        <p14:creationId xmlns:p14="http://schemas.microsoft.com/office/powerpoint/2010/main" val="1642531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670589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US"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0129E46-50C4-4D0E-AF90-A32414AA4B8C}"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0BB8A151-5AF6-4D17-9428-4A50230E0281}" type="slidenum">
              <a:rPr lang="en-GB" altLang="en-US"/>
              <a:pPr>
                <a:defRPr/>
              </a:pPr>
              <a:t>‹#›</a:t>
            </a:fld>
            <a:endParaRPr lang="en-GB" altLang="en-US"/>
          </a:p>
        </p:txBody>
      </p:sp>
    </p:spTree>
    <p:extLst>
      <p:ext uri="{BB962C8B-B14F-4D97-AF65-F5344CB8AC3E}">
        <p14:creationId xmlns:p14="http://schemas.microsoft.com/office/powerpoint/2010/main" val="3334089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29969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US" smtClean="0"/>
              <a:t>Click to edit Master title style</a:t>
            </a:r>
            <a:endParaRPr lang="en-US" dirty="0"/>
          </a:p>
        </p:txBody>
      </p:sp>
    </p:spTree>
    <p:extLst>
      <p:ext uri="{BB962C8B-B14F-4D97-AF65-F5344CB8AC3E}">
        <p14:creationId xmlns:p14="http://schemas.microsoft.com/office/powerpoint/2010/main" val="1961653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850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710FDDFB-3B39-4EC3-AA05-CCA173A4D0FA}"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8090D2F-9694-484D-A765-3BA5C7DDD568}" type="slidenum">
              <a:rPr lang="en-GB" altLang="en-US"/>
              <a:pPr>
                <a:defRPr/>
              </a:pPr>
              <a:t>‹#›</a:t>
            </a:fld>
            <a:endParaRPr lang="en-GB" altLang="en-US"/>
          </a:p>
        </p:txBody>
      </p:sp>
    </p:spTree>
    <p:extLst>
      <p:ext uri="{BB962C8B-B14F-4D97-AF65-F5344CB8AC3E}">
        <p14:creationId xmlns:p14="http://schemas.microsoft.com/office/powerpoint/2010/main" val="805791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US"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21CC241-F1F2-40B8-92BD-E1732D5F11C4}"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176119C3-CB5A-4C42-BB83-FA85C3CA0046}" type="slidenum">
              <a:rPr lang="en-GB" altLang="en-US"/>
              <a:pPr>
                <a:defRPr/>
              </a:pPr>
              <a:t>‹#›</a:t>
            </a:fld>
            <a:endParaRPr lang="en-GB" altLang="en-US"/>
          </a:p>
        </p:txBody>
      </p:sp>
    </p:spTree>
    <p:extLst>
      <p:ext uri="{BB962C8B-B14F-4D97-AF65-F5344CB8AC3E}">
        <p14:creationId xmlns:p14="http://schemas.microsoft.com/office/powerpoint/2010/main" val="4023626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BE18C06-A3DA-451C-9675-7E0C33E7665A}"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FFB89A3B-6CF3-40FC-9217-645CD2F3E8B8}" type="slidenum">
              <a:rPr lang="en-GB" altLang="en-US"/>
              <a:pPr>
                <a:defRPr/>
              </a:pPr>
              <a:t>‹#›</a:t>
            </a:fld>
            <a:endParaRPr lang="en-GB" altLang="en-US"/>
          </a:p>
        </p:txBody>
      </p:sp>
    </p:spTree>
    <p:extLst>
      <p:ext uri="{BB962C8B-B14F-4D97-AF65-F5344CB8AC3E}">
        <p14:creationId xmlns:p14="http://schemas.microsoft.com/office/powerpoint/2010/main" val="1751371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747337D-7E92-414B-9BFE-D79EE43B0C42}"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BED6F59-366D-495C-B128-35FF7D8BFB62}" type="slidenum">
              <a:rPr lang="en-GB" altLang="en-US"/>
              <a:pPr>
                <a:defRPr/>
              </a:pPr>
              <a:t>‹#›</a:t>
            </a:fld>
            <a:endParaRPr lang="en-GB" altLang="en-US"/>
          </a:p>
        </p:txBody>
      </p:sp>
    </p:spTree>
    <p:extLst>
      <p:ext uri="{BB962C8B-B14F-4D97-AF65-F5344CB8AC3E}">
        <p14:creationId xmlns:p14="http://schemas.microsoft.com/office/powerpoint/2010/main" val="2815367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US" smtClean="0"/>
              <a:t>Click to edit Master text styles</a:t>
            </a:r>
          </a:p>
        </p:txBody>
      </p:sp>
    </p:spTree>
    <p:extLst>
      <p:ext uri="{BB962C8B-B14F-4D97-AF65-F5344CB8AC3E}">
        <p14:creationId xmlns:p14="http://schemas.microsoft.com/office/powerpoint/2010/main" val="1671546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US" smtClean="0"/>
              <a:t>Click to edit Master text styles</a:t>
            </a:r>
          </a:p>
        </p:txBody>
      </p:sp>
    </p:spTree>
    <p:extLst>
      <p:ext uri="{BB962C8B-B14F-4D97-AF65-F5344CB8AC3E}">
        <p14:creationId xmlns:p14="http://schemas.microsoft.com/office/powerpoint/2010/main" val="376188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r>
              <a:rPr lang="en-US" noProof="0" smtClean="0"/>
              <a:t>Click icon to add SmartArt graphic</a:t>
            </a:r>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US" smtClean="0"/>
              <a:t>Click to edit Master text styles</a:t>
            </a:r>
          </a:p>
        </p:txBody>
      </p:sp>
    </p:spTree>
    <p:extLst>
      <p:ext uri="{BB962C8B-B14F-4D97-AF65-F5344CB8AC3E}">
        <p14:creationId xmlns:p14="http://schemas.microsoft.com/office/powerpoint/2010/main" val="156933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solidFill>
                  <a:srgbClr val="2645A7"/>
                </a:solidFill>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62284040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solidFill>
                  <a:schemeClr val="tx1">
                    <a:lumMod val="65000"/>
                    <a:lumOff val="35000"/>
                  </a:schemeClr>
                </a:solidFill>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solidFill>
                  <a:schemeClr val="tx1">
                    <a:lumMod val="65000"/>
                    <a:lumOff val="35000"/>
                  </a:schemeClr>
                </a:solidFill>
                <a:latin typeface="Helvetica"/>
                <a:cs typeface="Helvetica"/>
              </a:defRPr>
            </a:lvl1pPr>
            <a:lvl2pPr>
              <a:defRPr>
                <a:solidFill>
                  <a:schemeClr val="tx1">
                    <a:lumMod val="65000"/>
                    <a:lumOff val="35000"/>
                  </a:schemeClr>
                </a:solidFill>
                <a:latin typeface="Helvetica"/>
                <a:cs typeface="Helvetica"/>
              </a:defRPr>
            </a:lvl2pPr>
            <a:lvl3pPr>
              <a:defRPr>
                <a:solidFill>
                  <a:schemeClr val="tx1">
                    <a:lumMod val="65000"/>
                    <a:lumOff val="35000"/>
                  </a:schemeClr>
                </a:solidFill>
                <a:latin typeface="Helvetica"/>
                <a:cs typeface="Helvetica"/>
              </a:defRPr>
            </a:lvl3pPr>
            <a:lvl4pPr>
              <a:defRPr>
                <a:solidFill>
                  <a:schemeClr val="tx1">
                    <a:lumMod val="65000"/>
                    <a:lumOff val="35000"/>
                  </a:schemeClr>
                </a:solidFill>
                <a:latin typeface="Helvetica"/>
                <a:cs typeface="Helvetica"/>
              </a:defRPr>
            </a:lvl4pPr>
            <a:lvl5pPr>
              <a:defRPr>
                <a:solidFill>
                  <a:schemeClr val="tx1">
                    <a:lumMod val="65000"/>
                    <a:lumOff val="35000"/>
                  </a:schemeClr>
                </a:solidFill>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14124911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solidFill>
                  <a:schemeClr val="tx1">
                    <a:lumMod val="65000"/>
                    <a:lumOff val="35000"/>
                  </a:schemeClr>
                </a:solidFill>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solidFill>
                  <a:schemeClr val="tx1">
                    <a:lumMod val="65000"/>
                    <a:lumOff val="35000"/>
                  </a:schemeClr>
                </a:solidFill>
                <a:latin typeface="Helvetica"/>
                <a:cs typeface="Helvetica"/>
              </a:defRPr>
            </a:lvl1pPr>
            <a:lvl2pPr>
              <a:defRPr sz="2400">
                <a:solidFill>
                  <a:schemeClr val="tx1">
                    <a:lumMod val="65000"/>
                    <a:lumOff val="35000"/>
                  </a:schemeClr>
                </a:solidFill>
                <a:latin typeface="Helvetica"/>
                <a:cs typeface="Helvetica"/>
              </a:defRPr>
            </a:lvl2pPr>
            <a:lvl3pPr>
              <a:defRPr sz="2000">
                <a:solidFill>
                  <a:schemeClr val="tx1">
                    <a:lumMod val="65000"/>
                    <a:lumOff val="35000"/>
                  </a:schemeClr>
                </a:solidFill>
                <a:latin typeface="Helvetica"/>
                <a:cs typeface="Helvetica"/>
              </a:defRPr>
            </a:lvl3pPr>
            <a:lvl4pPr>
              <a:defRPr sz="1800">
                <a:solidFill>
                  <a:schemeClr val="tx1">
                    <a:lumMod val="65000"/>
                    <a:lumOff val="35000"/>
                  </a:schemeClr>
                </a:solidFill>
                <a:latin typeface="Helvetica"/>
                <a:cs typeface="Helvetica"/>
              </a:defRPr>
            </a:lvl4pPr>
            <a:lvl5pPr>
              <a:defRPr sz="1800">
                <a:solidFill>
                  <a:schemeClr val="tx1">
                    <a:lumMod val="65000"/>
                    <a:lumOff val="35000"/>
                  </a:schemeClr>
                </a:solidFill>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solidFill>
                  <a:schemeClr val="tx1">
                    <a:lumMod val="65000"/>
                    <a:lumOff val="35000"/>
                  </a:schemeClr>
                </a:solidFill>
                <a:latin typeface="Helvetica"/>
                <a:cs typeface="Helvetica"/>
              </a:defRPr>
            </a:lvl1pPr>
            <a:lvl2pPr>
              <a:defRPr sz="2400">
                <a:solidFill>
                  <a:schemeClr val="tx1">
                    <a:lumMod val="65000"/>
                    <a:lumOff val="35000"/>
                  </a:schemeClr>
                </a:solidFill>
                <a:latin typeface="Helvetica"/>
                <a:cs typeface="Helvetica"/>
              </a:defRPr>
            </a:lvl2pPr>
            <a:lvl3pPr>
              <a:defRPr sz="2000">
                <a:solidFill>
                  <a:schemeClr val="tx1">
                    <a:lumMod val="65000"/>
                    <a:lumOff val="35000"/>
                  </a:schemeClr>
                </a:solidFill>
                <a:latin typeface="Helvetica"/>
                <a:cs typeface="Helvetica"/>
              </a:defRPr>
            </a:lvl3pPr>
            <a:lvl4pPr>
              <a:defRPr sz="1800">
                <a:solidFill>
                  <a:schemeClr val="tx1">
                    <a:lumMod val="65000"/>
                    <a:lumOff val="35000"/>
                  </a:schemeClr>
                </a:solidFill>
                <a:latin typeface="Helvetica"/>
                <a:cs typeface="Helvetica"/>
              </a:defRPr>
            </a:lvl4pPr>
            <a:lvl5pPr>
              <a:defRPr sz="1800">
                <a:solidFill>
                  <a:schemeClr val="tx1">
                    <a:lumMod val="65000"/>
                    <a:lumOff val="35000"/>
                  </a:schemeClr>
                </a:solidFill>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55433340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solidFill>
                  <a:schemeClr val="tx1">
                    <a:lumMod val="65000"/>
                    <a:lumOff val="35000"/>
                  </a:schemeClr>
                </a:solidFill>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191379809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388983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solidFill>
                  <a:schemeClr val="tx1">
                    <a:lumMod val="65000"/>
                    <a:lumOff val="35000"/>
                  </a:schemeClr>
                </a:solidFill>
              </a:defRPr>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solidFill>
                  <a:schemeClr val="tx1">
                    <a:lumMod val="65000"/>
                    <a:lumOff val="35000"/>
                  </a:schemeClr>
                </a:solidFill>
              </a:defRPr>
            </a:lvl1pPr>
            <a:lvl2pPr>
              <a:defRPr sz="2800">
                <a:solidFill>
                  <a:schemeClr val="tx1">
                    <a:lumMod val="65000"/>
                    <a:lumOff val="35000"/>
                  </a:schemeClr>
                </a:solidFill>
              </a:defRPr>
            </a:lvl2pPr>
            <a:lvl3pPr>
              <a:defRPr sz="2400">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Tree>
    <p:extLst>
      <p:ext uri="{BB962C8B-B14F-4D97-AF65-F5344CB8AC3E}">
        <p14:creationId xmlns:p14="http://schemas.microsoft.com/office/powerpoint/2010/main" val="428211012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solidFill>
                  <a:schemeClr val="tx1">
                    <a:lumMod val="65000"/>
                    <a:lumOff val="35000"/>
                  </a:schemeClr>
                </a:solidFill>
              </a:defRPr>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solidFill>
                  <a:schemeClr val="tx1">
                    <a:lumMod val="65000"/>
                    <a:lumOff val="3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Tree>
    <p:extLst>
      <p:ext uri="{BB962C8B-B14F-4D97-AF65-F5344CB8AC3E}">
        <p14:creationId xmlns:p14="http://schemas.microsoft.com/office/powerpoint/2010/main" val="351110449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13E90A2-90AC-4048-BBCB-8D90C89F43B3}"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167EFFEA-3703-421B-A190-DAC30FA7C85D}" type="slidenum">
              <a:rPr lang="en-GB" altLang="en-US"/>
              <a:pPr>
                <a:defRPr/>
              </a:pPr>
              <a:t>‹#›</a:t>
            </a:fld>
            <a:endParaRPr lang="en-GB" altLang="en-US"/>
          </a:p>
        </p:txBody>
      </p:sp>
    </p:spTree>
    <p:extLst>
      <p:ext uri="{BB962C8B-B14F-4D97-AF65-F5344CB8AC3E}">
        <p14:creationId xmlns:p14="http://schemas.microsoft.com/office/powerpoint/2010/main" val="2449212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1995E8FF-0DE1-4110-AD02-2D0B09088AA3}"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9DA3E476-1C7A-4B6B-9312-AE655C126F47}" type="slidenum">
              <a:rPr lang="en-GB" altLang="en-US"/>
              <a:pPr>
                <a:defRPr/>
              </a:pPr>
              <a:t>‹#›</a:t>
            </a:fld>
            <a:endParaRPr lang="en-GB" altLang="en-US"/>
          </a:p>
        </p:txBody>
      </p:sp>
    </p:spTree>
    <p:extLst>
      <p:ext uri="{BB962C8B-B14F-4D97-AF65-F5344CB8AC3E}">
        <p14:creationId xmlns:p14="http://schemas.microsoft.com/office/powerpoint/2010/main" val="36203709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430753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874674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solidFill>
                  <a:schemeClr val="tx1">
                    <a:lumMod val="65000"/>
                    <a:lumOff val="35000"/>
                  </a:schemeClr>
                </a:solidFill>
              </a:defRPr>
            </a:lvl1pPr>
            <a:lvl2pPr marL="742950" indent="-285750">
              <a:buFont typeface="Wingdings" charset="2"/>
              <a:buChar cha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solidFill>
                  <a:schemeClr val="tx1">
                    <a:lumMod val="65000"/>
                    <a:lumOff val="35000"/>
                  </a:schemeClr>
                </a:solidFill>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solidFill>
                  <a:schemeClr val="tx1">
                    <a:lumMod val="65000"/>
                    <a:lumOff val="35000"/>
                  </a:schemeClr>
                </a:solidFill>
              </a:defRPr>
            </a:lvl1pPr>
          </a:lstStyle>
          <a:p>
            <a:pPr lvl="0"/>
            <a:r>
              <a:rPr lang="en-GB" smtClean="0"/>
              <a:t>Click to edit Master text styles</a:t>
            </a:r>
          </a:p>
        </p:txBody>
      </p:sp>
    </p:spTree>
    <p:extLst>
      <p:ext uri="{BB962C8B-B14F-4D97-AF65-F5344CB8AC3E}">
        <p14:creationId xmlns:p14="http://schemas.microsoft.com/office/powerpoint/2010/main" val="30768656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19729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3396882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9EF2B7D0-1297-4BC9-AAB0-11B12B0EBAA5}"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8EEFC813-CE80-4A98-A241-FF1CA36B6E99}" type="slidenum">
              <a:rPr lang="en-GB" altLang="en-US"/>
              <a:pPr>
                <a:defRPr/>
              </a:pPr>
              <a:t>‹#›</a:t>
            </a:fld>
            <a:endParaRPr lang="en-GB" altLang="en-US"/>
          </a:p>
        </p:txBody>
      </p:sp>
    </p:spTree>
    <p:extLst>
      <p:ext uri="{BB962C8B-B14F-4D97-AF65-F5344CB8AC3E}">
        <p14:creationId xmlns:p14="http://schemas.microsoft.com/office/powerpoint/2010/main" val="6227598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31917433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35663000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E67D9D6-3829-4C70-878F-1B4B7530D2E1}"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AA34031-80BE-4EA6-BBA1-73DFA8CDD891}" type="slidenum">
              <a:rPr lang="en-GB" altLang="en-US"/>
              <a:pPr>
                <a:defRPr/>
              </a:pPr>
              <a:t>‹#›</a:t>
            </a:fld>
            <a:endParaRPr lang="en-GB" altLang="en-US"/>
          </a:p>
        </p:txBody>
      </p:sp>
    </p:spTree>
    <p:extLst>
      <p:ext uri="{BB962C8B-B14F-4D97-AF65-F5344CB8AC3E}">
        <p14:creationId xmlns:p14="http://schemas.microsoft.com/office/powerpoint/2010/main" val="14928676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BB48C052-E094-4789-80C6-CCC63F11A8AB}"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9D10CF15-70A3-47ED-9019-6D60E676FBAD}" type="slidenum">
              <a:rPr lang="en-GB" altLang="en-US"/>
              <a:pPr>
                <a:defRPr/>
              </a:pPr>
              <a:t>‹#›</a:t>
            </a:fld>
            <a:endParaRPr lang="en-GB" altLang="en-US"/>
          </a:p>
        </p:txBody>
      </p:sp>
    </p:spTree>
    <p:extLst>
      <p:ext uri="{BB962C8B-B14F-4D97-AF65-F5344CB8AC3E}">
        <p14:creationId xmlns:p14="http://schemas.microsoft.com/office/powerpoint/2010/main" val="23115265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B25A331-E5C2-4E20-AE97-AEC09B97EAEB}"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15B9166D-2BC8-4A44-9461-E1CFF0E50401}" type="slidenum">
              <a:rPr lang="en-GB" altLang="en-US"/>
              <a:pPr>
                <a:defRPr/>
              </a:pPr>
              <a:t>‹#›</a:t>
            </a:fld>
            <a:endParaRPr lang="en-GB" altLang="en-US"/>
          </a:p>
        </p:txBody>
      </p:sp>
    </p:spTree>
    <p:extLst>
      <p:ext uri="{BB962C8B-B14F-4D97-AF65-F5344CB8AC3E}">
        <p14:creationId xmlns:p14="http://schemas.microsoft.com/office/powerpoint/2010/main" val="15671884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7DADCA4-95AD-4F34-A77A-6ED99C6CD69B}"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77E91EA3-E399-4ABE-9DB9-9FA319C384FE}" type="slidenum">
              <a:rPr lang="en-GB" altLang="en-US"/>
              <a:pPr>
                <a:defRPr/>
              </a:pPr>
              <a:t>‹#›</a:t>
            </a:fld>
            <a:endParaRPr lang="en-GB" altLang="en-US"/>
          </a:p>
        </p:txBody>
      </p:sp>
    </p:spTree>
    <p:extLst>
      <p:ext uri="{BB962C8B-B14F-4D97-AF65-F5344CB8AC3E}">
        <p14:creationId xmlns:p14="http://schemas.microsoft.com/office/powerpoint/2010/main" val="20097574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3396459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32694604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31189511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41087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1516505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C960BD21-2296-4BBF-8425-EBC20182F4C6}"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8CCF2255-1127-40C3-91FC-59DC23C52988}" type="slidenum">
              <a:rPr lang="en-GB" altLang="en-US"/>
              <a:pPr>
                <a:defRPr/>
              </a:pPr>
              <a:t>‹#›</a:t>
            </a:fld>
            <a:endParaRPr lang="en-GB" altLang="en-US"/>
          </a:p>
        </p:txBody>
      </p:sp>
    </p:spTree>
    <p:extLst>
      <p:ext uri="{BB962C8B-B14F-4D97-AF65-F5344CB8AC3E}">
        <p14:creationId xmlns:p14="http://schemas.microsoft.com/office/powerpoint/2010/main" val="40024056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7462954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29407550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64B84A2-8D9D-4133-8474-45F94177E34B}"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7AE989A-C4D2-4342-9AD4-6B894D78843F}" type="slidenum">
              <a:rPr lang="en-GB" altLang="en-US"/>
              <a:pPr>
                <a:defRPr/>
              </a:pPr>
              <a:t>‹#›</a:t>
            </a:fld>
            <a:endParaRPr lang="en-GB" altLang="en-US"/>
          </a:p>
        </p:txBody>
      </p:sp>
    </p:spTree>
    <p:extLst>
      <p:ext uri="{BB962C8B-B14F-4D97-AF65-F5344CB8AC3E}">
        <p14:creationId xmlns:p14="http://schemas.microsoft.com/office/powerpoint/2010/main" val="24645835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F86E0CAA-D2DD-4E65-9F9A-50471CA63241}"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BB9279D-77CC-48FB-A898-5D95F1DB2F00}" type="slidenum">
              <a:rPr lang="en-GB" altLang="en-US"/>
              <a:pPr>
                <a:defRPr/>
              </a:pPr>
              <a:t>‹#›</a:t>
            </a:fld>
            <a:endParaRPr lang="en-GB" altLang="en-US"/>
          </a:p>
        </p:txBody>
      </p:sp>
    </p:spTree>
    <p:extLst>
      <p:ext uri="{BB962C8B-B14F-4D97-AF65-F5344CB8AC3E}">
        <p14:creationId xmlns:p14="http://schemas.microsoft.com/office/powerpoint/2010/main" val="1590428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6B8FFBA8-FA8F-4EB8-9D51-74DD86597F9A}"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512C8E0-17B9-4456-95DC-F0CA325D32D9}" type="slidenum">
              <a:rPr lang="en-GB" altLang="en-US"/>
              <a:pPr>
                <a:defRPr/>
              </a:pPr>
              <a:t>‹#›</a:t>
            </a:fld>
            <a:endParaRPr lang="en-GB" altLang="en-US"/>
          </a:p>
        </p:txBody>
      </p:sp>
    </p:spTree>
    <p:extLst>
      <p:ext uri="{BB962C8B-B14F-4D97-AF65-F5344CB8AC3E}">
        <p14:creationId xmlns:p14="http://schemas.microsoft.com/office/powerpoint/2010/main" val="6849708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E72F0DA-CE20-496D-91FB-1EE0E9B3F883}"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1FC09FDC-24CE-4535-A2AB-D56CA8CED9CE}" type="slidenum">
              <a:rPr lang="en-GB" altLang="en-US"/>
              <a:pPr>
                <a:defRPr/>
              </a:pPr>
              <a:t>‹#›</a:t>
            </a:fld>
            <a:endParaRPr lang="en-GB" altLang="en-US"/>
          </a:p>
        </p:txBody>
      </p:sp>
    </p:spTree>
    <p:extLst>
      <p:ext uri="{BB962C8B-B14F-4D97-AF65-F5344CB8AC3E}">
        <p14:creationId xmlns:p14="http://schemas.microsoft.com/office/powerpoint/2010/main" val="37673428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40476830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8643678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1461368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06812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21281443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17ABE8F2-12EE-4CA9-B87E-5BD571EE5F96}"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624A8A6E-7C28-4432-8384-4DB74025AB85}" type="slidenum">
              <a:rPr lang="en-GB" altLang="en-US"/>
              <a:pPr>
                <a:defRPr/>
              </a:pPr>
              <a:t>‹#›</a:t>
            </a:fld>
            <a:endParaRPr lang="en-GB" altLang="en-US"/>
          </a:p>
        </p:txBody>
      </p:sp>
    </p:spTree>
    <p:extLst>
      <p:ext uri="{BB962C8B-B14F-4D97-AF65-F5344CB8AC3E}">
        <p14:creationId xmlns:p14="http://schemas.microsoft.com/office/powerpoint/2010/main" val="6853350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6042480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14940650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6007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2188E74-B74E-40EA-88AE-DD1EAC18B90D}"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3732F47-641D-452B-BC3F-9BA2D308E979}" type="slidenum">
              <a:rPr lang="en-GB" altLang="en-US"/>
              <a:pPr>
                <a:defRPr/>
              </a:pPr>
              <a:t>‹#›</a:t>
            </a:fld>
            <a:endParaRPr lang="en-GB" altLang="en-US"/>
          </a:p>
        </p:txBody>
      </p:sp>
    </p:spTree>
    <p:extLst>
      <p:ext uri="{BB962C8B-B14F-4D97-AF65-F5344CB8AC3E}">
        <p14:creationId xmlns:p14="http://schemas.microsoft.com/office/powerpoint/2010/main" val="6314833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F87EF0F2-D4EF-475F-A5A5-EC7A4822F104}"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D529D9A-3505-4381-9825-326CC9FE0845}" type="slidenum">
              <a:rPr lang="en-GB" altLang="en-US"/>
              <a:pPr>
                <a:defRPr/>
              </a:pPr>
              <a:t>‹#›</a:t>
            </a:fld>
            <a:endParaRPr lang="en-GB" altLang="en-US"/>
          </a:p>
        </p:txBody>
      </p:sp>
    </p:spTree>
    <p:extLst>
      <p:ext uri="{BB962C8B-B14F-4D97-AF65-F5344CB8AC3E}">
        <p14:creationId xmlns:p14="http://schemas.microsoft.com/office/powerpoint/2010/main" val="42505584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4B4F1C8-3CB4-45C3-874A-D5434AB9C35B}"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BCF317AB-45AA-48BF-B712-0133665790A3}" type="slidenum">
              <a:rPr lang="en-GB" altLang="en-US"/>
              <a:pPr>
                <a:defRPr/>
              </a:pPr>
              <a:t>‹#›</a:t>
            </a:fld>
            <a:endParaRPr lang="en-GB" altLang="en-US"/>
          </a:p>
        </p:txBody>
      </p:sp>
    </p:spTree>
    <p:extLst>
      <p:ext uri="{BB962C8B-B14F-4D97-AF65-F5344CB8AC3E}">
        <p14:creationId xmlns:p14="http://schemas.microsoft.com/office/powerpoint/2010/main" val="3069036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93F6B8BB-04D4-4835-B4BD-092B48AF2352}"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329CC93-5969-4AFA-AB18-20024F95ACBD}" type="slidenum">
              <a:rPr lang="en-GB" altLang="en-US"/>
              <a:pPr>
                <a:defRPr/>
              </a:pPr>
              <a:t>‹#›</a:t>
            </a:fld>
            <a:endParaRPr lang="en-GB" altLang="en-US"/>
          </a:p>
        </p:txBody>
      </p:sp>
    </p:spTree>
    <p:extLst>
      <p:ext uri="{BB962C8B-B14F-4D97-AF65-F5344CB8AC3E}">
        <p14:creationId xmlns:p14="http://schemas.microsoft.com/office/powerpoint/2010/main" val="14245242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7610116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6769889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7621395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26264539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2C1C0426-B95A-421C-955D-83940312008C}"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1D161A06-03A7-4BDA-A3F0-B3D6C427B98D}" type="slidenum">
              <a:rPr lang="en-GB" altLang="en-US"/>
              <a:pPr>
                <a:defRPr/>
              </a:pPr>
              <a:t>‹#›</a:t>
            </a:fld>
            <a:endParaRPr lang="en-GB" altLang="en-US"/>
          </a:p>
        </p:txBody>
      </p:sp>
    </p:spTree>
    <p:extLst>
      <p:ext uri="{BB962C8B-B14F-4D97-AF65-F5344CB8AC3E}">
        <p14:creationId xmlns:p14="http://schemas.microsoft.com/office/powerpoint/2010/main" val="10944442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8296992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3966043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7917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9752D5C-8D1A-4C40-9C8E-21D159B9DC41}"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CCDA8C80-2B45-4748-9BA4-251E98C05BA5}" type="slidenum">
              <a:rPr lang="en-GB" altLang="en-US"/>
              <a:pPr>
                <a:defRPr/>
              </a:pPr>
              <a:t>‹#›</a:t>
            </a:fld>
            <a:endParaRPr lang="en-GB" altLang="en-US"/>
          </a:p>
        </p:txBody>
      </p:sp>
    </p:spTree>
    <p:extLst>
      <p:ext uri="{BB962C8B-B14F-4D97-AF65-F5344CB8AC3E}">
        <p14:creationId xmlns:p14="http://schemas.microsoft.com/office/powerpoint/2010/main" val="22528234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427F19E-7DCB-4160-8DB6-B9FB061CE8A8}"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D0D553E-F780-4D05-9EEC-96C5CBE3C622}" type="slidenum">
              <a:rPr lang="en-GB" altLang="en-US"/>
              <a:pPr>
                <a:defRPr/>
              </a:pPr>
              <a:t>‹#›</a:t>
            </a:fld>
            <a:endParaRPr lang="en-GB" altLang="en-US"/>
          </a:p>
        </p:txBody>
      </p:sp>
    </p:spTree>
    <p:extLst>
      <p:ext uri="{BB962C8B-B14F-4D97-AF65-F5344CB8AC3E}">
        <p14:creationId xmlns:p14="http://schemas.microsoft.com/office/powerpoint/2010/main" val="26341091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3071F95-DE65-44F8-B038-C183CE16160E}"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87179D4-8CC1-4AAE-8CFB-80ED6181F5C5}" type="slidenum">
              <a:rPr lang="en-GB" altLang="en-US"/>
              <a:pPr>
                <a:defRPr/>
              </a:pPr>
              <a:t>‹#›</a:t>
            </a:fld>
            <a:endParaRPr lang="en-GB" altLang="en-US"/>
          </a:p>
        </p:txBody>
      </p:sp>
    </p:spTree>
    <p:extLst>
      <p:ext uri="{BB962C8B-B14F-4D97-AF65-F5344CB8AC3E}">
        <p14:creationId xmlns:p14="http://schemas.microsoft.com/office/powerpoint/2010/main" val="7779758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F8EAEFE0-83DE-4DF4-8B3E-6DF764CEC311}"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F577D973-0AD2-46AD-8D58-84977756E46E}" type="slidenum">
              <a:rPr lang="en-GB" altLang="en-US"/>
              <a:pPr>
                <a:defRPr/>
              </a:pPr>
              <a:t>‹#›</a:t>
            </a:fld>
            <a:endParaRPr lang="en-GB" altLang="en-US"/>
          </a:p>
        </p:txBody>
      </p:sp>
    </p:spTree>
    <p:extLst>
      <p:ext uri="{BB962C8B-B14F-4D97-AF65-F5344CB8AC3E}">
        <p14:creationId xmlns:p14="http://schemas.microsoft.com/office/powerpoint/2010/main" val="11176056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12736650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4029008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364834801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17758890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0D7DC20-B29E-4077-B332-8AF12517F385}"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2DAB1A5C-3B3D-4794-BB45-5A9A724CFD14}" type="slidenum">
              <a:rPr lang="en-GB" altLang="en-US"/>
              <a:pPr>
                <a:defRPr/>
              </a:pPr>
              <a:t>‹#›</a:t>
            </a:fld>
            <a:endParaRPr lang="en-GB" altLang="en-US"/>
          </a:p>
        </p:txBody>
      </p:sp>
    </p:spTree>
    <p:extLst>
      <p:ext uri="{BB962C8B-B14F-4D97-AF65-F5344CB8AC3E}">
        <p14:creationId xmlns:p14="http://schemas.microsoft.com/office/powerpoint/2010/main" val="27812803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1697412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22670432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6871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71781A27-EDC0-40D4-92DB-1AC0342F9ADF}"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2BC80324-4970-41F7-8283-0125C479E7B5}" type="slidenum">
              <a:rPr lang="en-GB" altLang="en-US"/>
              <a:pPr>
                <a:defRPr/>
              </a:pPr>
              <a:t>‹#›</a:t>
            </a:fld>
            <a:endParaRPr lang="en-GB" altLang="en-US"/>
          </a:p>
        </p:txBody>
      </p:sp>
    </p:spTree>
    <p:extLst>
      <p:ext uri="{BB962C8B-B14F-4D97-AF65-F5344CB8AC3E}">
        <p14:creationId xmlns:p14="http://schemas.microsoft.com/office/powerpoint/2010/main" val="39012996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73432DF-BF21-411F-AAA6-2567F58F171A}"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593351C-6643-4D83-B84E-717076352FF3}" type="slidenum">
              <a:rPr lang="en-GB" altLang="en-US"/>
              <a:pPr>
                <a:defRPr/>
              </a:pPr>
              <a:t>‹#›</a:t>
            </a:fld>
            <a:endParaRPr lang="en-GB" altLang="en-US"/>
          </a:p>
        </p:txBody>
      </p:sp>
    </p:spTree>
    <p:extLst>
      <p:ext uri="{BB962C8B-B14F-4D97-AF65-F5344CB8AC3E}">
        <p14:creationId xmlns:p14="http://schemas.microsoft.com/office/powerpoint/2010/main" val="8787906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637AD56-9A30-4097-86F4-35AD5FDE1A54}"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BE9B0FC-ABF8-4305-9FE5-DEBE13B8BF03}" type="slidenum">
              <a:rPr lang="en-GB" altLang="en-US"/>
              <a:pPr>
                <a:defRPr/>
              </a:pPr>
              <a:t>‹#›</a:t>
            </a:fld>
            <a:endParaRPr lang="en-GB" altLang="en-US"/>
          </a:p>
        </p:txBody>
      </p:sp>
    </p:spTree>
    <p:extLst>
      <p:ext uri="{BB962C8B-B14F-4D97-AF65-F5344CB8AC3E}">
        <p14:creationId xmlns:p14="http://schemas.microsoft.com/office/powerpoint/2010/main" val="41059394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14407BD0-9951-4783-B71B-62963A814999}"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0B169BE-C561-4012-884E-F1FECD4F2313}" type="slidenum">
              <a:rPr lang="en-GB" altLang="en-US"/>
              <a:pPr>
                <a:defRPr/>
              </a:pPr>
              <a:t>‹#›</a:t>
            </a:fld>
            <a:endParaRPr lang="en-GB" altLang="en-US"/>
          </a:p>
        </p:txBody>
      </p:sp>
    </p:spTree>
    <p:extLst>
      <p:ext uri="{BB962C8B-B14F-4D97-AF65-F5344CB8AC3E}">
        <p14:creationId xmlns:p14="http://schemas.microsoft.com/office/powerpoint/2010/main" val="40051334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44682077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10736042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149454453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9414964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42BC692-87C9-4012-85B1-17FA77E324F4}"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3EEBCD95-C9FA-4EB9-9106-042D8D6E97A0}" type="slidenum">
              <a:rPr lang="en-GB" altLang="en-US"/>
              <a:pPr>
                <a:defRPr/>
              </a:pPr>
              <a:t>‹#›</a:t>
            </a:fld>
            <a:endParaRPr lang="en-GB" altLang="en-US"/>
          </a:p>
        </p:txBody>
      </p:sp>
    </p:spTree>
    <p:extLst>
      <p:ext uri="{BB962C8B-B14F-4D97-AF65-F5344CB8AC3E}">
        <p14:creationId xmlns:p14="http://schemas.microsoft.com/office/powerpoint/2010/main" val="23561803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5004491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19604421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7245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19DB64A-45C7-4B0B-AE69-EA71931D76D4}"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A24D7F3-EBC6-40DF-A9B3-E8CA95EFAE84}" type="slidenum">
              <a:rPr lang="en-GB" altLang="en-US"/>
              <a:pPr>
                <a:defRPr/>
              </a:pPr>
              <a:t>‹#›</a:t>
            </a:fld>
            <a:endParaRPr lang="en-GB" altLang="en-US"/>
          </a:p>
        </p:txBody>
      </p:sp>
    </p:spTree>
    <p:extLst>
      <p:ext uri="{BB962C8B-B14F-4D97-AF65-F5344CB8AC3E}">
        <p14:creationId xmlns:p14="http://schemas.microsoft.com/office/powerpoint/2010/main" val="41375389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71AB45F-8FA0-4403-9651-63E4FD8040E1}"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16FC061-14CD-438B-B660-FF7C12312344}" type="slidenum">
              <a:rPr lang="en-GB" altLang="en-US"/>
              <a:pPr>
                <a:defRPr/>
              </a:pPr>
              <a:t>‹#›</a:t>
            </a:fld>
            <a:endParaRPr lang="en-GB" altLang="en-US"/>
          </a:p>
        </p:txBody>
      </p:sp>
    </p:spTree>
    <p:extLst>
      <p:ext uri="{BB962C8B-B14F-4D97-AF65-F5344CB8AC3E}">
        <p14:creationId xmlns:p14="http://schemas.microsoft.com/office/powerpoint/2010/main" val="4732827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B6EA6356-7A55-4DE2-9210-9C216232799E}"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B0B6BAE2-03B5-474C-BB78-8EAE61E798A7}" type="slidenum">
              <a:rPr lang="en-GB" altLang="en-US"/>
              <a:pPr>
                <a:defRPr/>
              </a:pPr>
              <a:t>‹#›</a:t>
            </a:fld>
            <a:endParaRPr lang="en-GB" altLang="en-US"/>
          </a:p>
        </p:txBody>
      </p:sp>
    </p:spTree>
    <p:extLst>
      <p:ext uri="{BB962C8B-B14F-4D97-AF65-F5344CB8AC3E}">
        <p14:creationId xmlns:p14="http://schemas.microsoft.com/office/powerpoint/2010/main" val="19428939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578B75C5-965A-417F-996C-C4A8A2388C03}"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94B347BB-F0DF-4FF4-968A-8A4C683E9BE8}" type="slidenum">
              <a:rPr lang="en-GB" altLang="en-US"/>
              <a:pPr>
                <a:defRPr/>
              </a:pPr>
              <a:t>‹#›</a:t>
            </a:fld>
            <a:endParaRPr lang="en-GB" altLang="en-US"/>
          </a:p>
        </p:txBody>
      </p:sp>
    </p:spTree>
    <p:extLst>
      <p:ext uri="{BB962C8B-B14F-4D97-AF65-F5344CB8AC3E}">
        <p14:creationId xmlns:p14="http://schemas.microsoft.com/office/powerpoint/2010/main" val="34672923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339931570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5625448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34450362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6849247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5EAD145-A858-49C8-AEF4-7F91940E8B72}"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65E6C3B7-F9BA-45A7-853F-829941E913B4}" type="slidenum">
              <a:rPr lang="en-GB" altLang="en-US"/>
              <a:pPr>
                <a:defRPr/>
              </a:pPr>
              <a:t>‹#›</a:t>
            </a:fld>
            <a:endParaRPr lang="en-GB" altLang="en-US"/>
          </a:p>
        </p:txBody>
      </p:sp>
    </p:spTree>
    <p:extLst>
      <p:ext uri="{BB962C8B-B14F-4D97-AF65-F5344CB8AC3E}">
        <p14:creationId xmlns:p14="http://schemas.microsoft.com/office/powerpoint/2010/main" val="3356369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354326143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35308399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12564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2267E9C7-EE44-46F1-BD16-CFC65B98221D}"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2DE4763-6D5B-4DF3-AAC8-50E933EB69BD}" type="slidenum">
              <a:rPr lang="en-GB" altLang="en-US"/>
              <a:pPr>
                <a:defRPr/>
              </a:pPr>
              <a:t>‹#›</a:t>
            </a:fld>
            <a:endParaRPr lang="en-GB" altLang="en-US"/>
          </a:p>
        </p:txBody>
      </p:sp>
    </p:spTree>
    <p:extLst>
      <p:ext uri="{BB962C8B-B14F-4D97-AF65-F5344CB8AC3E}">
        <p14:creationId xmlns:p14="http://schemas.microsoft.com/office/powerpoint/2010/main" val="26057780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E28A035-0B94-4359-AEAB-7BBFBE5AF99D}"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C80D40B7-26BC-4D49-A94B-229FBF356AC4}" type="slidenum">
              <a:rPr lang="en-GB" altLang="en-US"/>
              <a:pPr>
                <a:defRPr/>
              </a:pPr>
              <a:t>‹#›</a:t>
            </a:fld>
            <a:endParaRPr lang="en-GB" altLang="en-US"/>
          </a:p>
        </p:txBody>
      </p:sp>
    </p:spTree>
    <p:extLst>
      <p:ext uri="{BB962C8B-B14F-4D97-AF65-F5344CB8AC3E}">
        <p14:creationId xmlns:p14="http://schemas.microsoft.com/office/powerpoint/2010/main" val="39146000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D4A2A14B-D109-4545-BFD5-1897A06F7F5F}"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C2219A76-8E4F-46B8-AA0F-4B3CF3666989}" type="slidenum">
              <a:rPr lang="en-GB" altLang="en-US"/>
              <a:pPr>
                <a:defRPr/>
              </a:pPr>
              <a:t>‹#›</a:t>
            </a:fld>
            <a:endParaRPr lang="en-GB" altLang="en-US"/>
          </a:p>
        </p:txBody>
      </p:sp>
    </p:spTree>
    <p:extLst>
      <p:ext uri="{BB962C8B-B14F-4D97-AF65-F5344CB8AC3E}">
        <p14:creationId xmlns:p14="http://schemas.microsoft.com/office/powerpoint/2010/main" val="37991615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9D80CA9-5FAC-4F92-AA27-FAE13972AE5A}"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06036E6-4F49-4D0A-AA72-55BD5D103DA3}" type="slidenum">
              <a:rPr lang="en-GB" altLang="en-US"/>
              <a:pPr>
                <a:defRPr/>
              </a:pPr>
              <a:t>‹#›</a:t>
            </a:fld>
            <a:endParaRPr lang="en-GB" altLang="en-US"/>
          </a:p>
        </p:txBody>
      </p:sp>
    </p:spTree>
    <p:extLst>
      <p:ext uri="{BB962C8B-B14F-4D97-AF65-F5344CB8AC3E}">
        <p14:creationId xmlns:p14="http://schemas.microsoft.com/office/powerpoint/2010/main" val="85374873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5845266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348323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9905408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36345"/>
            <a:ext cx="7772400" cy="847022"/>
          </a:xfrm>
          <a:prstGeom prst="rect">
            <a:avLst/>
          </a:prstGeom>
        </p:spPr>
        <p:txBody>
          <a:bodyPr/>
          <a:lstStyle>
            <a:lvl1pPr algn="l">
              <a:defRPr>
                <a:latin typeface="Helvetica"/>
                <a:cs typeface="Helvetica"/>
              </a:defRPr>
            </a:lvl1pPr>
          </a:lstStyle>
          <a:p>
            <a:r>
              <a:rPr lang="en-GB" dirty="0" smtClean="0"/>
              <a:t>Click to edit Master title style</a:t>
            </a:r>
            <a:endParaRPr lang="en-US" dirty="0"/>
          </a:p>
        </p:txBody>
      </p:sp>
      <p:sp>
        <p:nvSpPr>
          <p:cNvPr id="3" name="Subtitle 2"/>
          <p:cNvSpPr>
            <a:spLocks noGrp="1"/>
          </p:cNvSpPr>
          <p:nvPr>
            <p:ph type="subTitle" idx="1"/>
          </p:nvPr>
        </p:nvSpPr>
        <p:spPr>
          <a:xfrm>
            <a:off x="685800" y="4227700"/>
            <a:ext cx="77724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5855868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90105"/>
            <a:ext cx="8229600" cy="894717"/>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idx="1"/>
          </p:nvPr>
        </p:nvSpPr>
        <p:spPr>
          <a:xfrm>
            <a:off x="457200" y="2625276"/>
            <a:ext cx="82296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14947EA7-83D4-43C1-81FC-29FDEF3DCDB9}"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8218488" y="6356350"/>
            <a:ext cx="777875" cy="365125"/>
          </a:xfrm>
          <a:prstGeom prst="rect">
            <a:avLst/>
          </a:prstGeom>
        </p:spPr>
        <p:txBody>
          <a:bodyPr vert="horz" wrap="square" lIns="91440" tIns="45720" rIns="91440" bIns="45720" numCol="1" anchor="t" anchorCtr="0" compatLnSpc="1">
            <a:prstTxWarp prst="textNoShape">
              <a:avLst/>
            </a:prstTxWarp>
          </a:bodyPr>
          <a:lstStyle>
            <a:lvl1pPr algn="ctr">
              <a:defRPr sz="1400">
                <a:latin typeface="Helvetica" panose="020B0604020202020204" pitchFamily="34" charset="0"/>
              </a:defRPr>
            </a:lvl1pPr>
          </a:lstStyle>
          <a:p>
            <a:pPr>
              <a:defRPr/>
            </a:pPr>
            <a:fld id="{3141A42A-D28F-424C-8ECF-774578B17F7D}" type="slidenum">
              <a:rPr lang="en-GB" altLang="en-US"/>
              <a:pPr>
                <a:defRPr/>
              </a:pPr>
              <a:t>‹#›</a:t>
            </a:fld>
            <a:endParaRPr lang="en-GB" altLang="en-US"/>
          </a:p>
        </p:txBody>
      </p:sp>
    </p:spTree>
    <p:extLst>
      <p:ext uri="{BB962C8B-B14F-4D97-AF65-F5344CB8AC3E}">
        <p14:creationId xmlns:p14="http://schemas.microsoft.com/office/powerpoint/2010/main" val="7083274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8229600" cy="600455"/>
          </a:xfrm>
          <a:prstGeom prst="rect">
            <a:avLst/>
          </a:prstGeom>
        </p:spPr>
        <p:txBody>
          <a:bodyPr/>
          <a:lstStyle>
            <a:lvl1pPr algn="l">
              <a:defRPr sz="3200">
                <a:latin typeface="Helvetica"/>
                <a:cs typeface="Helvetica"/>
              </a:defRPr>
            </a:lvl1pPr>
          </a:lstStyle>
          <a:p>
            <a:r>
              <a:rPr lang="en-GB" dirty="0" smtClean="0"/>
              <a:t>Click to edit Master title style</a:t>
            </a:r>
            <a:endParaRPr lang="en-US" dirty="0"/>
          </a:p>
        </p:txBody>
      </p:sp>
      <p:sp>
        <p:nvSpPr>
          <p:cNvPr id="3" name="Content Placeholder 2"/>
          <p:cNvSpPr>
            <a:spLocks noGrp="1"/>
          </p:cNvSpPr>
          <p:nvPr>
            <p:ph sz="half" idx="1"/>
          </p:nvPr>
        </p:nvSpPr>
        <p:spPr>
          <a:xfrm>
            <a:off x="457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48200" y="2166386"/>
            <a:ext cx="40386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1254133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404136"/>
            <a:ext cx="8229600" cy="1143000"/>
          </a:xfrm>
          <a:prstGeom prst="rect">
            <a:avLst/>
          </a:prstGeom>
        </p:spPr>
        <p:txBody>
          <a:bodyPr/>
          <a:lstStyle>
            <a:lvl1pPr algn="l">
              <a:defRPr sz="4000">
                <a:latin typeface="Helvetica"/>
                <a:cs typeface="Helvetica"/>
              </a:defRPr>
            </a:lvl1pPr>
          </a:lstStyle>
          <a:p>
            <a:r>
              <a:rPr lang="en-GB" dirty="0" smtClean="0"/>
              <a:t>Click to edit Master title style</a:t>
            </a:r>
            <a:endParaRPr lang="en-US" dirty="0"/>
          </a:p>
        </p:txBody>
      </p:sp>
    </p:spTree>
    <p:extLst>
      <p:ext uri="{BB962C8B-B14F-4D97-AF65-F5344CB8AC3E}">
        <p14:creationId xmlns:p14="http://schemas.microsoft.com/office/powerpoint/2010/main" val="352025251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8605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88524"/>
            <a:ext cx="3008313" cy="916596"/>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1388524"/>
            <a:ext cx="5111750"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571917"/>
            <a:ext cx="3008313"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1DE53FC-331F-46CD-89E9-BA2D86C4781B}"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E339069-BF88-49F2-8DCE-504828A6DA86}" type="slidenum">
              <a:rPr lang="en-GB" altLang="en-US"/>
              <a:pPr>
                <a:defRPr/>
              </a:pPr>
              <a:t>‹#›</a:t>
            </a:fld>
            <a:endParaRPr lang="en-GB" altLang="en-US"/>
          </a:p>
        </p:txBody>
      </p:sp>
    </p:spTree>
    <p:extLst>
      <p:ext uri="{BB962C8B-B14F-4D97-AF65-F5344CB8AC3E}">
        <p14:creationId xmlns:p14="http://schemas.microsoft.com/office/powerpoint/2010/main" val="48579557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9414"/>
            <a:ext cx="5486400" cy="566738"/>
          </a:xfrm>
          <a:prstGeom prst="rect">
            <a:avLst/>
          </a:prstGeom>
        </p:spPr>
        <p:txBody>
          <a:bodyPr anchor="b"/>
          <a:lstStyle>
            <a:lvl1pPr algn="l">
              <a:defRPr sz="28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457200" y="2358480"/>
            <a:ext cx="54864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019800" y="2057400"/>
            <a:ext cx="294542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240A6106-8FC0-4823-87A5-5FC301B8183B}" type="datetimeFigureOut">
              <a:rPr lang="en-GB" altLang="en-US"/>
              <a:pPr>
                <a:defRPr/>
              </a:pPr>
              <a:t>15/06/2016</a:t>
            </a:fld>
            <a:endParaRPr lang="en-GB"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315AACA-94F6-47BA-AA55-33FEC1385561}" type="slidenum">
              <a:rPr lang="en-GB" altLang="en-US"/>
              <a:pPr>
                <a:defRPr/>
              </a:pPr>
              <a:t>‹#›</a:t>
            </a:fld>
            <a:endParaRPr lang="en-GB" altLang="en-US"/>
          </a:p>
        </p:txBody>
      </p:sp>
    </p:spTree>
    <p:extLst>
      <p:ext uri="{BB962C8B-B14F-4D97-AF65-F5344CB8AC3E}">
        <p14:creationId xmlns:p14="http://schemas.microsoft.com/office/powerpoint/2010/main" val="12261363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213622AB-4AAE-4AAC-95FD-D74D0E9A6D54}"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B0E58193-3829-4942-8AE6-A7071D8E01F0}" type="slidenum">
              <a:rPr lang="en-GB" altLang="en-US"/>
              <a:pPr>
                <a:defRPr/>
              </a:pPr>
              <a:t>‹#›</a:t>
            </a:fld>
            <a:endParaRPr lang="en-GB" altLang="en-US"/>
          </a:p>
        </p:txBody>
      </p:sp>
    </p:spTree>
    <p:extLst>
      <p:ext uri="{BB962C8B-B14F-4D97-AF65-F5344CB8AC3E}">
        <p14:creationId xmlns:p14="http://schemas.microsoft.com/office/powerpoint/2010/main" val="79301995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6075"/>
            <a:ext cx="2057400" cy="4600088"/>
          </a:xfrm>
          <a:prstGeom prst="rect">
            <a:avLst/>
          </a:prstGeom>
        </p:spPr>
        <p:txBody>
          <a:bodyPr vert="eaVert"/>
          <a:lstStyle/>
          <a:p>
            <a:r>
              <a:rPr lang="en-GB" dirty="0" smtClean="0"/>
              <a:t>Click to edit Master title style</a:t>
            </a:r>
            <a:endParaRPr lang="en-US" dirty="0"/>
          </a:p>
        </p:txBody>
      </p:sp>
      <p:sp>
        <p:nvSpPr>
          <p:cNvPr id="3" name="Vertical Text Placeholder 2"/>
          <p:cNvSpPr>
            <a:spLocks noGrp="1"/>
          </p:cNvSpPr>
          <p:nvPr>
            <p:ph type="body" orient="vert" idx="1"/>
          </p:nvPr>
        </p:nvSpPr>
        <p:spPr>
          <a:xfrm>
            <a:off x="457200" y="1526075"/>
            <a:ext cx="6019800" cy="4600088"/>
          </a:xfrm>
          <a:prstGeom prst="rect">
            <a:avLst/>
          </a:prstGeo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BB3DCB2E-F924-4A3C-9A24-6824DF145990}" type="datetimeFigureOut">
              <a:rPr lang="en-GB" altLang="en-US"/>
              <a:pPr>
                <a:defRPr/>
              </a:pPr>
              <a:t>15/06/2016</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8D98817-338D-435B-A54A-1C5618F03779}" type="slidenum">
              <a:rPr lang="en-GB" altLang="en-US"/>
              <a:pPr>
                <a:defRPr/>
              </a:pPr>
              <a:t>‹#›</a:t>
            </a:fld>
            <a:endParaRPr lang="en-GB" altLang="en-US"/>
          </a:p>
        </p:txBody>
      </p:sp>
    </p:spTree>
    <p:extLst>
      <p:ext uri="{BB962C8B-B14F-4D97-AF65-F5344CB8AC3E}">
        <p14:creationId xmlns:p14="http://schemas.microsoft.com/office/powerpoint/2010/main" val="29199396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62188980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46075" y="1697038"/>
            <a:ext cx="8408458"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269139573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346075" y="1697038"/>
            <a:ext cx="3344863"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1" name="SmartArt Placeholder 10"/>
          <p:cNvSpPr>
            <a:spLocks noGrp="1"/>
          </p:cNvSpPr>
          <p:nvPr>
            <p:ph type="dgm" sz="quarter" idx="12"/>
          </p:nvPr>
        </p:nvSpPr>
        <p:spPr>
          <a:xfrm>
            <a:off x="4064000" y="1697038"/>
            <a:ext cx="4622800"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346075" y="6440488"/>
            <a:ext cx="4028369" cy="314031"/>
          </a:xfrm>
          <a:prstGeom prst="rect">
            <a:avLst/>
          </a:prstGeom>
        </p:spPr>
        <p:txBody>
          <a:bodyPr vert="horz" wrap="none">
            <a:normAutofit/>
          </a:bodyPr>
          <a:lstStyle>
            <a:lvl1pPr marL="0" indent="0">
              <a:buNone/>
              <a:defRPr sz="1300" b="0" i="0"/>
            </a:lvl1pPr>
          </a:lstStyle>
          <a:p>
            <a:pPr lvl="0"/>
            <a:r>
              <a:rPr lang="en-GB" smtClean="0"/>
              <a:t>Click to edit Master text styles</a:t>
            </a:r>
          </a:p>
        </p:txBody>
      </p:sp>
    </p:spTree>
    <p:extLst>
      <p:ext uri="{BB962C8B-B14F-4D97-AF65-F5344CB8AC3E}">
        <p14:creationId xmlns:p14="http://schemas.microsoft.com/office/powerpoint/2010/main" val="6951216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slideLayout" Target="../slideLayouts/slideLayout25.xml"/><Relationship Id="rId14"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2" Type="http://schemas.openxmlformats.org/officeDocument/2006/relationships/slideLayout" Target="../slideLayouts/slideLayout37.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8.xml"/><Relationship Id="rId12" Type="http://schemas.openxmlformats.org/officeDocument/2006/relationships/slideLayout" Target="../slideLayouts/slideLayout49.xml"/><Relationship Id="rId13" Type="http://schemas.openxmlformats.org/officeDocument/2006/relationships/theme" Target="../theme/theme4.xml"/><Relationship Id="rId14" Type="http://schemas.openxmlformats.org/officeDocument/2006/relationships/image" Target="../media/image1.png"/><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 Id="rId9" Type="http://schemas.openxmlformats.org/officeDocument/2006/relationships/slideLayout" Target="../slideLayouts/slideLayout46.xml"/><Relationship Id="rId10"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0.xml"/><Relationship Id="rId12" Type="http://schemas.openxmlformats.org/officeDocument/2006/relationships/slideLayout" Target="../slideLayouts/slideLayout61.xml"/><Relationship Id="rId13" Type="http://schemas.openxmlformats.org/officeDocument/2006/relationships/theme" Target="../theme/theme5.xml"/><Relationship Id="rId14" Type="http://schemas.openxmlformats.org/officeDocument/2006/relationships/image" Target="../media/image1.png"/><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 Id="rId9" Type="http://schemas.openxmlformats.org/officeDocument/2006/relationships/slideLayout" Target="../slideLayouts/slideLayout58.xml"/><Relationship Id="rId10"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2.xml"/><Relationship Id="rId12" Type="http://schemas.openxmlformats.org/officeDocument/2006/relationships/slideLayout" Target="../slideLayouts/slideLayout73.xml"/><Relationship Id="rId13" Type="http://schemas.openxmlformats.org/officeDocument/2006/relationships/theme" Target="../theme/theme6.xml"/><Relationship Id="rId14" Type="http://schemas.openxmlformats.org/officeDocument/2006/relationships/image" Target="../media/image1.png"/><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9" Type="http://schemas.openxmlformats.org/officeDocument/2006/relationships/slideLayout" Target="../slideLayouts/slideLayout70.xml"/><Relationship Id="rId10"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4.xml"/><Relationship Id="rId12" Type="http://schemas.openxmlformats.org/officeDocument/2006/relationships/slideLayout" Target="../slideLayouts/slideLayout85.xml"/><Relationship Id="rId13" Type="http://schemas.openxmlformats.org/officeDocument/2006/relationships/theme" Target="../theme/theme7.xml"/><Relationship Id="rId14" Type="http://schemas.openxmlformats.org/officeDocument/2006/relationships/image" Target="../media/image1.png"/><Relationship Id="rId1" Type="http://schemas.openxmlformats.org/officeDocument/2006/relationships/slideLayout" Target="../slideLayouts/slideLayout74.xml"/><Relationship Id="rId2" Type="http://schemas.openxmlformats.org/officeDocument/2006/relationships/slideLayout" Target="../slideLayouts/slideLayout75.xml"/><Relationship Id="rId3" Type="http://schemas.openxmlformats.org/officeDocument/2006/relationships/slideLayout" Target="../slideLayouts/slideLayout76.xml"/><Relationship Id="rId4" Type="http://schemas.openxmlformats.org/officeDocument/2006/relationships/slideLayout" Target="../slideLayouts/slideLayout77.xml"/><Relationship Id="rId5" Type="http://schemas.openxmlformats.org/officeDocument/2006/relationships/slideLayout" Target="../slideLayouts/slideLayout78.xml"/><Relationship Id="rId6" Type="http://schemas.openxmlformats.org/officeDocument/2006/relationships/slideLayout" Target="../slideLayouts/slideLayout79.xml"/><Relationship Id="rId7" Type="http://schemas.openxmlformats.org/officeDocument/2006/relationships/slideLayout" Target="../slideLayouts/slideLayout80.xml"/><Relationship Id="rId8" Type="http://schemas.openxmlformats.org/officeDocument/2006/relationships/slideLayout" Target="../slideLayouts/slideLayout81.xml"/><Relationship Id="rId9" Type="http://schemas.openxmlformats.org/officeDocument/2006/relationships/slideLayout" Target="../slideLayouts/slideLayout82.xml"/><Relationship Id="rId10" Type="http://schemas.openxmlformats.org/officeDocument/2006/relationships/slideLayout" Target="../slideLayouts/slideLayout83.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6.xml"/><Relationship Id="rId12" Type="http://schemas.openxmlformats.org/officeDocument/2006/relationships/slideLayout" Target="../slideLayouts/slideLayout97.xml"/><Relationship Id="rId13" Type="http://schemas.openxmlformats.org/officeDocument/2006/relationships/theme" Target="../theme/theme8.xml"/><Relationship Id="rId14" Type="http://schemas.openxmlformats.org/officeDocument/2006/relationships/image" Target="../media/image1.png"/><Relationship Id="rId1" Type="http://schemas.openxmlformats.org/officeDocument/2006/relationships/slideLayout" Target="../slideLayouts/slideLayout86.xml"/><Relationship Id="rId2" Type="http://schemas.openxmlformats.org/officeDocument/2006/relationships/slideLayout" Target="../slideLayouts/slideLayout87.xml"/><Relationship Id="rId3" Type="http://schemas.openxmlformats.org/officeDocument/2006/relationships/slideLayout" Target="../slideLayouts/slideLayout88.xml"/><Relationship Id="rId4" Type="http://schemas.openxmlformats.org/officeDocument/2006/relationships/slideLayout" Target="../slideLayouts/slideLayout89.xml"/><Relationship Id="rId5" Type="http://schemas.openxmlformats.org/officeDocument/2006/relationships/slideLayout" Target="../slideLayouts/slideLayout90.xml"/><Relationship Id="rId6" Type="http://schemas.openxmlformats.org/officeDocument/2006/relationships/slideLayout" Target="../slideLayouts/slideLayout91.xml"/><Relationship Id="rId7" Type="http://schemas.openxmlformats.org/officeDocument/2006/relationships/slideLayout" Target="../slideLayouts/slideLayout92.xml"/><Relationship Id="rId8" Type="http://schemas.openxmlformats.org/officeDocument/2006/relationships/slideLayout" Target="../slideLayouts/slideLayout93.xml"/><Relationship Id="rId9" Type="http://schemas.openxmlformats.org/officeDocument/2006/relationships/slideLayout" Target="../slideLayouts/slideLayout94.xml"/><Relationship Id="rId10" Type="http://schemas.openxmlformats.org/officeDocument/2006/relationships/slideLayout" Target="../slideLayouts/slideLayout95.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8.xml"/><Relationship Id="rId12" Type="http://schemas.openxmlformats.org/officeDocument/2006/relationships/slideLayout" Target="../slideLayouts/slideLayout109.xml"/><Relationship Id="rId13" Type="http://schemas.openxmlformats.org/officeDocument/2006/relationships/theme" Target="../theme/theme9.xml"/><Relationship Id="rId14" Type="http://schemas.openxmlformats.org/officeDocument/2006/relationships/image" Target="../media/image1.png"/><Relationship Id="rId1" Type="http://schemas.openxmlformats.org/officeDocument/2006/relationships/slideLayout" Target="../slideLayouts/slideLayout98.xml"/><Relationship Id="rId2" Type="http://schemas.openxmlformats.org/officeDocument/2006/relationships/slideLayout" Target="../slideLayouts/slideLayout99.xml"/><Relationship Id="rId3" Type="http://schemas.openxmlformats.org/officeDocument/2006/relationships/slideLayout" Target="../slideLayouts/slideLayout100.xml"/><Relationship Id="rId4" Type="http://schemas.openxmlformats.org/officeDocument/2006/relationships/slideLayout" Target="../slideLayouts/slideLayout101.xml"/><Relationship Id="rId5" Type="http://schemas.openxmlformats.org/officeDocument/2006/relationships/slideLayout" Target="../slideLayouts/slideLayout102.xml"/><Relationship Id="rId6" Type="http://schemas.openxmlformats.org/officeDocument/2006/relationships/slideLayout" Target="../slideLayouts/slideLayout103.xml"/><Relationship Id="rId7" Type="http://schemas.openxmlformats.org/officeDocument/2006/relationships/slideLayout" Target="../slideLayouts/slideLayout104.xml"/><Relationship Id="rId8" Type="http://schemas.openxmlformats.org/officeDocument/2006/relationships/slideLayout" Target="../slideLayouts/slideLayout105.xml"/><Relationship Id="rId9" Type="http://schemas.openxmlformats.org/officeDocument/2006/relationships/slideLayout" Target="../slideLayouts/slideLayout106.xml"/><Relationship Id="rId10" Type="http://schemas.openxmlformats.org/officeDocument/2006/relationships/slideLayout" Target="../slideLayouts/slideLayout10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20.xml"/><Relationship Id="rId12" Type="http://schemas.openxmlformats.org/officeDocument/2006/relationships/slideLayout" Target="../slideLayouts/slideLayout121.xml"/><Relationship Id="rId13" Type="http://schemas.openxmlformats.org/officeDocument/2006/relationships/theme" Target="../theme/theme10.xml"/><Relationship Id="rId14" Type="http://schemas.openxmlformats.org/officeDocument/2006/relationships/image" Target="../media/image1.png"/><Relationship Id="rId1" Type="http://schemas.openxmlformats.org/officeDocument/2006/relationships/slideLayout" Target="../slideLayouts/slideLayout110.xml"/><Relationship Id="rId2" Type="http://schemas.openxmlformats.org/officeDocument/2006/relationships/slideLayout" Target="../slideLayouts/slideLayout111.xml"/><Relationship Id="rId3" Type="http://schemas.openxmlformats.org/officeDocument/2006/relationships/slideLayout" Target="../slideLayouts/slideLayout112.xml"/><Relationship Id="rId4" Type="http://schemas.openxmlformats.org/officeDocument/2006/relationships/slideLayout" Target="../slideLayouts/slideLayout113.xml"/><Relationship Id="rId5" Type="http://schemas.openxmlformats.org/officeDocument/2006/relationships/slideLayout" Target="../slideLayouts/slideLayout114.xml"/><Relationship Id="rId6" Type="http://schemas.openxmlformats.org/officeDocument/2006/relationships/slideLayout" Target="../slideLayouts/slideLayout115.xml"/><Relationship Id="rId7" Type="http://schemas.openxmlformats.org/officeDocument/2006/relationships/slideLayout" Target="../slideLayouts/slideLayout116.xml"/><Relationship Id="rId8" Type="http://schemas.openxmlformats.org/officeDocument/2006/relationships/slideLayout" Target="../slideLayouts/slideLayout117.xml"/><Relationship Id="rId9" Type="http://schemas.openxmlformats.org/officeDocument/2006/relationships/slideLayout" Target="../slideLayouts/slideLayout118.xml"/><Relationship Id="rId10"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75A8B7"/>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515" r:id="rId1"/>
    <p:sldLayoutId id="2147484586" r:id="rId2"/>
    <p:sldLayoutId id="2147484516" r:id="rId3"/>
    <p:sldLayoutId id="2147484517" r:id="rId4"/>
    <p:sldLayoutId id="2147484518" r:id="rId5"/>
    <p:sldLayoutId id="2147484587" r:id="rId6"/>
    <p:sldLayoutId id="2147484588" r:id="rId7"/>
    <p:sldLayoutId id="2147484589" r:id="rId8"/>
    <p:sldLayoutId id="2147484590" r:id="rId9"/>
    <p:sldLayoutId id="2147484519" r:id="rId10"/>
    <p:sldLayoutId id="2147484520" r:id="rId11"/>
    <p:sldLayoutId id="2147484521" r:id="rId12"/>
  </p:sldLayoutIdLst>
  <p:timing>
    <p:tnLst>
      <p:par>
        <p:cTn id="1" dur="indefinite" restart="never" nodeType="tmRoot"/>
      </p:par>
    </p:tnLst>
  </p:timing>
  <p:txStyles>
    <p:titleStyle>
      <a:lvl1pPr algn="ctr" defTabSz="457200" rtl="0" eaLnBrk="1" fontAlgn="base" hangingPunct="1">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eaLnBrk="1" fontAlgn="base" hangingPunct="1">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9FD4D7"/>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1105469"/>
          </a:xfrm>
          <a:prstGeom prst="rect">
            <a:avLst/>
          </a:prstGeom>
          <a:solidFill>
            <a:srgbClr val="2645A7"/>
          </a:solidFill>
        </p:spPr>
        <p:style>
          <a:lnRef idx="1">
            <a:schemeClr val="accent1"/>
          </a:lnRef>
          <a:fillRef idx="3">
            <a:schemeClr val="accent1"/>
          </a:fillRef>
          <a:effectRef idx="2">
            <a:schemeClr val="accent1"/>
          </a:effectRef>
          <a:fontRef idx="minor">
            <a:schemeClr val="lt1"/>
          </a:fontRef>
        </p:style>
        <p:txBody>
          <a:bodyPr rtlCol="0" anchor="ctr"/>
          <a:lstStyle/>
          <a:p>
            <a:pPr algn="l"/>
            <a:r>
              <a:rPr lang="en-US" sz="3200" dirty="0" smtClean="0">
                <a:solidFill>
                  <a:schemeClr val="tx2">
                    <a:lumMod val="10000"/>
                    <a:lumOff val="90000"/>
                  </a:schemeClr>
                </a:solidFill>
              </a:rPr>
              <a:t>Big ideas in Business:</a:t>
            </a:r>
            <a:r>
              <a:rPr lang="en-US" sz="3200" baseline="0" dirty="0" smtClean="0">
                <a:solidFill>
                  <a:schemeClr val="tx2">
                    <a:lumMod val="10000"/>
                    <a:lumOff val="90000"/>
                  </a:schemeClr>
                </a:solidFill>
              </a:rPr>
              <a:t> </a:t>
            </a:r>
          </a:p>
          <a:p>
            <a:pPr algn="l"/>
            <a:r>
              <a:rPr lang="en-US" sz="3200" i="1" baseline="0" dirty="0" smtClean="0">
                <a:solidFill>
                  <a:schemeClr val="tx2">
                    <a:lumMod val="10000"/>
                    <a:lumOff val="90000"/>
                  </a:schemeClr>
                </a:solidFill>
              </a:rPr>
              <a:t>a model for developing teaching and learning</a:t>
            </a:r>
            <a:endParaRPr lang="en-US" sz="3200" i="1" dirty="0">
              <a:solidFill>
                <a:schemeClr val="tx2">
                  <a:lumMod val="10000"/>
                  <a:lumOff val="90000"/>
                </a:schemeClr>
              </a:solidFill>
            </a:endParaRPr>
          </a:p>
        </p:txBody>
      </p:sp>
    </p:spTree>
  </p:cSld>
  <p:clrMap bg1="lt1" tx1="dk1" bg2="lt2" tx2="dk2" accent1="accent1" accent2="accent2" accent3="accent3" accent4="accent4" accent5="accent5" accent6="accent6" hlink="hlink" folHlink="folHlink"/>
  <p:sldLayoutIdLst>
    <p:sldLayoutId id="2147484522" r:id="rId1"/>
    <p:sldLayoutId id="2147484591" r:id="rId2"/>
    <p:sldLayoutId id="2147484523" r:id="rId3"/>
    <p:sldLayoutId id="2147484524" r:id="rId4"/>
    <p:sldLayoutId id="2147484525" r:id="rId5"/>
    <p:sldLayoutId id="2147484592" r:id="rId6"/>
    <p:sldLayoutId id="2147484593" r:id="rId7"/>
    <p:sldLayoutId id="2147484594" r:id="rId8"/>
    <p:sldLayoutId id="2147484595" r:id="rId9"/>
    <p:sldLayoutId id="2147484526" r:id="rId10"/>
    <p:sldLayoutId id="2147484527" r:id="rId11"/>
    <p:sldLayoutId id="2147484528" r:id="rId12"/>
    <p:sldLayoutId id="2147484529" r:id="rId13"/>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8C99">
            <a:alpha val="50195"/>
          </a:srgbClr>
        </a:solidFill>
        <a:effectLst/>
      </p:bgPr>
    </p:bg>
    <p:spTree>
      <p:nvGrpSpPr>
        <p:cNvPr id="1" name=""/>
        <p:cNvGrpSpPr/>
        <p:nvPr/>
      </p:nvGrpSpPr>
      <p:grpSpPr>
        <a:xfrm>
          <a:off x="0" y="0"/>
          <a:ext cx="0" cy="0"/>
          <a:chOff x="0" y="0"/>
          <a:chExt cx="0" cy="0"/>
        </a:xfrm>
      </p:grpSpPr>
      <p:pic>
        <p:nvPicPr>
          <p:cNvPr id="3074" name="Picture 6" descr="IoE_286_landscape.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30" r:id="rId1"/>
    <p:sldLayoutId id="2147484596" r:id="rId2"/>
    <p:sldLayoutId id="2147484531" r:id="rId3"/>
    <p:sldLayoutId id="2147484532" r:id="rId4"/>
    <p:sldLayoutId id="2147484597" r:id="rId5"/>
    <p:sldLayoutId id="2147484598" r:id="rId6"/>
    <p:sldLayoutId id="2147484599" r:id="rId7"/>
    <p:sldLayoutId id="2147484600" r:id="rId8"/>
    <p:sldLayoutId id="2147484533" r:id="rId9"/>
    <p:sldLayoutId id="2147484534" r:id="rId10"/>
    <p:sldLayoutId id="2147484535" r:id="rId11"/>
    <p:sldLayoutId id="2147484536"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75A5C2">
            <a:alpha val="50195"/>
          </a:srgbClr>
        </a:solidFill>
        <a:effectLst/>
      </p:bgPr>
    </p:bg>
    <p:spTree>
      <p:nvGrpSpPr>
        <p:cNvPr id="1" name=""/>
        <p:cNvGrpSpPr/>
        <p:nvPr/>
      </p:nvGrpSpPr>
      <p:grpSpPr>
        <a:xfrm>
          <a:off x="0" y="0"/>
          <a:ext cx="0" cy="0"/>
          <a:chOff x="0" y="0"/>
          <a:chExt cx="0" cy="0"/>
        </a:xfrm>
      </p:grpSpPr>
      <p:pic>
        <p:nvPicPr>
          <p:cNvPr id="4098" name="Picture 6" descr="IoE_286_landscape.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37" r:id="rId1"/>
    <p:sldLayoutId id="2147484601" r:id="rId2"/>
    <p:sldLayoutId id="2147484538" r:id="rId3"/>
    <p:sldLayoutId id="2147484539" r:id="rId4"/>
    <p:sldLayoutId id="2147484602" r:id="rId5"/>
    <p:sldLayoutId id="2147484603" r:id="rId6"/>
    <p:sldLayoutId id="2147484604" r:id="rId7"/>
    <p:sldLayoutId id="2147484605" r:id="rId8"/>
    <p:sldLayoutId id="2147484540" r:id="rId9"/>
    <p:sldLayoutId id="2147484541" r:id="rId10"/>
    <p:sldLayoutId id="2147484542" r:id="rId11"/>
    <p:sldLayoutId id="2147484543"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FA720">
            <a:alpha val="50195"/>
          </a:srgbClr>
        </a:solidFill>
        <a:effectLst/>
      </p:bgPr>
    </p:bg>
    <p:spTree>
      <p:nvGrpSpPr>
        <p:cNvPr id="1" name=""/>
        <p:cNvGrpSpPr/>
        <p:nvPr/>
      </p:nvGrpSpPr>
      <p:grpSpPr>
        <a:xfrm>
          <a:off x="0" y="0"/>
          <a:ext cx="0" cy="0"/>
          <a:chOff x="0" y="0"/>
          <a:chExt cx="0" cy="0"/>
        </a:xfrm>
      </p:grpSpPr>
      <p:pic>
        <p:nvPicPr>
          <p:cNvPr id="5122" name="Picture 6" descr="IoE_286_landscape.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44" r:id="rId1"/>
    <p:sldLayoutId id="2147484606" r:id="rId2"/>
    <p:sldLayoutId id="2147484545" r:id="rId3"/>
    <p:sldLayoutId id="2147484546" r:id="rId4"/>
    <p:sldLayoutId id="2147484547" r:id="rId5"/>
    <p:sldLayoutId id="2147484607" r:id="rId6"/>
    <p:sldLayoutId id="2147484608" r:id="rId7"/>
    <p:sldLayoutId id="2147484609" r:id="rId8"/>
    <p:sldLayoutId id="2147484610" r:id="rId9"/>
    <p:sldLayoutId id="2147484548" r:id="rId10"/>
    <p:sldLayoutId id="2147484549" r:id="rId11"/>
    <p:sldLayoutId id="2147484550"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DE6222">
            <a:alpha val="50195"/>
          </a:srgbClr>
        </a:solidFill>
        <a:effectLst/>
      </p:bgPr>
    </p:bg>
    <p:spTree>
      <p:nvGrpSpPr>
        <p:cNvPr id="1" name=""/>
        <p:cNvGrpSpPr/>
        <p:nvPr/>
      </p:nvGrpSpPr>
      <p:grpSpPr>
        <a:xfrm>
          <a:off x="0" y="0"/>
          <a:ext cx="0" cy="0"/>
          <a:chOff x="0" y="0"/>
          <a:chExt cx="0" cy="0"/>
        </a:xfrm>
      </p:grpSpPr>
      <p:pic>
        <p:nvPicPr>
          <p:cNvPr id="6146" name="Picture 6" descr="IoE_286_landscape.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51" r:id="rId1"/>
    <p:sldLayoutId id="2147484611" r:id="rId2"/>
    <p:sldLayoutId id="2147484552" r:id="rId3"/>
    <p:sldLayoutId id="2147484553" r:id="rId4"/>
    <p:sldLayoutId id="2147484554" r:id="rId5"/>
    <p:sldLayoutId id="2147484612" r:id="rId6"/>
    <p:sldLayoutId id="2147484613" r:id="rId7"/>
    <p:sldLayoutId id="2147484614" r:id="rId8"/>
    <p:sldLayoutId id="2147484615" r:id="rId9"/>
    <p:sldLayoutId id="2147484555" r:id="rId10"/>
    <p:sldLayoutId id="2147484556" r:id="rId11"/>
    <p:sldLayoutId id="2147484557"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8D003F">
            <a:alpha val="39999"/>
          </a:srgbClr>
        </a:solidFill>
        <a:effectLst/>
      </p:bgPr>
    </p:bg>
    <p:spTree>
      <p:nvGrpSpPr>
        <p:cNvPr id="1" name=""/>
        <p:cNvGrpSpPr/>
        <p:nvPr/>
      </p:nvGrpSpPr>
      <p:grpSpPr>
        <a:xfrm>
          <a:off x="0" y="0"/>
          <a:ext cx="0" cy="0"/>
          <a:chOff x="0" y="0"/>
          <a:chExt cx="0" cy="0"/>
        </a:xfrm>
      </p:grpSpPr>
      <p:pic>
        <p:nvPicPr>
          <p:cNvPr id="7170" name="Picture 6" descr="IoE_286_landscape.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58" r:id="rId1"/>
    <p:sldLayoutId id="2147484616" r:id="rId2"/>
    <p:sldLayoutId id="2147484559" r:id="rId3"/>
    <p:sldLayoutId id="2147484560" r:id="rId4"/>
    <p:sldLayoutId id="2147484561" r:id="rId5"/>
    <p:sldLayoutId id="2147484617" r:id="rId6"/>
    <p:sldLayoutId id="2147484618" r:id="rId7"/>
    <p:sldLayoutId id="2147484619" r:id="rId8"/>
    <p:sldLayoutId id="2147484620" r:id="rId9"/>
    <p:sldLayoutId id="2147484562" r:id="rId10"/>
    <p:sldLayoutId id="2147484563" r:id="rId11"/>
    <p:sldLayoutId id="2147484564"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B597A3">
            <a:alpha val="90195"/>
          </a:srgbClr>
        </a:solidFill>
        <a:effectLst/>
      </p:bgPr>
    </p:bg>
    <p:spTree>
      <p:nvGrpSpPr>
        <p:cNvPr id="1" name=""/>
        <p:cNvGrpSpPr/>
        <p:nvPr/>
      </p:nvGrpSpPr>
      <p:grpSpPr>
        <a:xfrm>
          <a:off x="0" y="0"/>
          <a:ext cx="0" cy="0"/>
          <a:chOff x="0" y="0"/>
          <a:chExt cx="0" cy="0"/>
        </a:xfrm>
      </p:grpSpPr>
      <p:pic>
        <p:nvPicPr>
          <p:cNvPr id="8194" name="Picture 6" descr="IoE_286_landscape.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65" r:id="rId1"/>
    <p:sldLayoutId id="2147484621" r:id="rId2"/>
    <p:sldLayoutId id="2147484566" r:id="rId3"/>
    <p:sldLayoutId id="2147484567" r:id="rId4"/>
    <p:sldLayoutId id="2147484568" r:id="rId5"/>
    <p:sldLayoutId id="2147484622" r:id="rId6"/>
    <p:sldLayoutId id="2147484623" r:id="rId7"/>
    <p:sldLayoutId id="2147484624" r:id="rId8"/>
    <p:sldLayoutId id="2147484625" r:id="rId9"/>
    <p:sldLayoutId id="2147484569" r:id="rId10"/>
    <p:sldLayoutId id="2147484570" r:id="rId11"/>
    <p:sldLayoutId id="2147484571"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DFD7BC">
            <a:alpha val="90195"/>
          </a:srgbClr>
        </a:solidFill>
        <a:effectLst/>
      </p:bgPr>
    </p:bg>
    <p:spTree>
      <p:nvGrpSpPr>
        <p:cNvPr id="1" name=""/>
        <p:cNvGrpSpPr/>
        <p:nvPr/>
      </p:nvGrpSpPr>
      <p:grpSpPr>
        <a:xfrm>
          <a:off x="0" y="0"/>
          <a:ext cx="0" cy="0"/>
          <a:chOff x="0" y="0"/>
          <a:chExt cx="0" cy="0"/>
        </a:xfrm>
      </p:grpSpPr>
      <p:pic>
        <p:nvPicPr>
          <p:cNvPr id="9218" name="Picture 6" descr="IoE_286_landscape.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72" r:id="rId1"/>
    <p:sldLayoutId id="2147484626" r:id="rId2"/>
    <p:sldLayoutId id="2147484573" r:id="rId3"/>
    <p:sldLayoutId id="2147484574" r:id="rId4"/>
    <p:sldLayoutId id="2147484575" r:id="rId5"/>
    <p:sldLayoutId id="2147484627" r:id="rId6"/>
    <p:sldLayoutId id="2147484628" r:id="rId7"/>
    <p:sldLayoutId id="2147484629" r:id="rId8"/>
    <p:sldLayoutId id="2147484630" r:id="rId9"/>
    <p:sldLayoutId id="2147484576" r:id="rId10"/>
    <p:sldLayoutId id="2147484577" r:id="rId11"/>
    <p:sldLayoutId id="2147484578"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B8CB87">
            <a:alpha val="90195"/>
          </a:srgbClr>
        </a:solidFill>
        <a:effectLst/>
      </p:bgPr>
    </p:bg>
    <p:spTree>
      <p:nvGrpSpPr>
        <p:cNvPr id="1" name=""/>
        <p:cNvGrpSpPr/>
        <p:nvPr/>
      </p:nvGrpSpPr>
      <p:grpSpPr>
        <a:xfrm>
          <a:off x="0" y="0"/>
          <a:ext cx="0" cy="0"/>
          <a:chOff x="0" y="0"/>
          <a:chExt cx="0" cy="0"/>
        </a:xfrm>
      </p:grpSpPr>
      <p:pic>
        <p:nvPicPr>
          <p:cNvPr id="10242" name="Picture 6" descr="IoE_286_landscape.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79" r:id="rId1"/>
    <p:sldLayoutId id="2147484631" r:id="rId2"/>
    <p:sldLayoutId id="2147484580" r:id="rId3"/>
    <p:sldLayoutId id="2147484581" r:id="rId4"/>
    <p:sldLayoutId id="2147484582" r:id="rId5"/>
    <p:sldLayoutId id="2147484632" r:id="rId6"/>
    <p:sldLayoutId id="2147484633" r:id="rId7"/>
    <p:sldLayoutId id="2147484634" r:id="rId8"/>
    <p:sldLayoutId id="2147484635" r:id="rId9"/>
    <p:sldLayoutId id="2147484583" r:id="rId10"/>
    <p:sldLayoutId id="2147484584" r:id="rId11"/>
    <p:sldLayoutId id="2147484585"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311727" y="353291"/>
            <a:ext cx="8437418" cy="6130636"/>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p:txBody>
          <a:bodyPr/>
          <a:lstStyle/>
          <a:p>
            <a:r>
              <a:rPr lang="en-US" dirty="0" smtClean="0"/>
              <a:t>Big ideas in Business</a:t>
            </a:r>
            <a:endParaRPr lang="en-US" dirty="0"/>
          </a:p>
        </p:txBody>
      </p:sp>
      <p:sp>
        <p:nvSpPr>
          <p:cNvPr id="3" name="Subtitle 2"/>
          <p:cNvSpPr>
            <a:spLocks noGrp="1"/>
          </p:cNvSpPr>
          <p:nvPr>
            <p:ph type="subTitle" idx="1"/>
          </p:nvPr>
        </p:nvSpPr>
        <p:spPr/>
        <p:txBody>
          <a:bodyPr/>
          <a:lstStyle/>
          <a:p>
            <a:r>
              <a:rPr lang="en-US" dirty="0" smtClean="0"/>
              <a:t>Polly </a:t>
            </a:r>
            <a:r>
              <a:rPr lang="en-US" dirty="0" err="1" smtClean="0"/>
              <a:t>Glegg</a:t>
            </a:r>
            <a:endParaRPr lang="en-US" dirty="0"/>
          </a:p>
        </p:txBody>
      </p:sp>
    </p:spTree>
    <p:extLst>
      <p:ext uri="{BB962C8B-B14F-4D97-AF65-F5344CB8AC3E}">
        <p14:creationId xmlns:p14="http://schemas.microsoft.com/office/powerpoint/2010/main" val="8487875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83660" y="1809345"/>
            <a:ext cx="7821038" cy="1070042"/>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583660" y="3381984"/>
            <a:ext cx="7821038" cy="1070042"/>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le 5"/>
          <p:cNvSpPr/>
          <p:nvPr/>
        </p:nvSpPr>
        <p:spPr>
          <a:xfrm>
            <a:off x="583660" y="1809345"/>
            <a:ext cx="5311302" cy="1070042"/>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583660" y="3381984"/>
            <a:ext cx="2315183" cy="1070042"/>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6070060" y="1809345"/>
            <a:ext cx="2334638" cy="1070042"/>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3035030" y="3381984"/>
            <a:ext cx="5369668" cy="1070042"/>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583660" y="5168630"/>
            <a:ext cx="7821038" cy="1070042"/>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583660" y="5719864"/>
            <a:ext cx="7821038" cy="51880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583660" y="5188086"/>
            <a:ext cx="7821038" cy="518808"/>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214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dissolve">
                                      <p:cBhvr>
                                        <p:cTn id="26" dur="500"/>
                                        <p:tgtEl>
                                          <p:spTgt spid="12"/>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dissolve">
                                      <p:cBhvr>
                                        <p:cTn id="29" dur="500"/>
                                        <p:tgtEl>
                                          <p:spTgt spid="13"/>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84510"/>
            <a:ext cx="4038600" cy="600455"/>
          </a:xfrm>
        </p:spPr>
        <p:txBody>
          <a:bodyPr/>
          <a:lstStyle/>
          <a:p>
            <a:r>
              <a:rPr lang="en-US" dirty="0" err="1" smtClean="0"/>
              <a:t>Ofsted</a:t>
            </a:r>
            <a:r>
              <a:rPr lang="en-US" dirty="0" smtClean="0"/>
              <a:t> (2011)</a:t>
            </a:r>
            <a:endParaRPr lang="en-US" dirty="0"/>
          </a:p>
        </p:txBody>
      </p:sp>
      <p:sp>
        <p:nvSpPr>
          <p:cNvPr id="6" name="Content Placeholder 5"/>
          <p:cNvSpPr>
            <a:spLocks noGrp="1"/>
          </p:cNvSpPr>
          <p:nvPr>
            <p:ph sz="half"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200" i="1" dirty="0" smtClean="0"/>
              <a:t>‘…an </a:t>
            </a:r>
            <a:r>
              <a:rPr lang="en-US" sz="2200" i="1" dirty="0"/>
              <a:t>atomistic approach to the development and demonstration of knowledge and understanding, which took no account of the quality of </a:t>
            </a:r>
            <a:r>
              <a:rPr lang="en-US" sz="2200" i="1" dirty="0" smtClean="0"/>
              <a:t>learning…’ </a:t>
            </a:r>
            <a:r>
              <a:rPr lang="en-US" sz="2200" dirty="0" smtClean="0"/>
              <a:t>(bad)</a:t>
            </a:r>
            <a:endParaRPr lang="en-US" sz="2200" i="1"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sz="2200" i="1" dirty="0"/>
          </a:p>
          <a:p>
            <a:pPr marL="0" marR="0" lvl="0" indent="0" defTabSz="914400" eaLnBrk="1" fontAlgn="auto" latinLnBrk="0" hangingPunct="1">
              <a:lnSpc>
                <a:spcPct val="100000"/>
              </a:lnSpc>
              <a:spcBef>
                <a:spcPts val="0"/>
              </a:spcBef>
              <a:spcAft>
                <a:spcPts val="0"/>
              </a:spcAft>
              <a:buClrTx/>
              <a:buSzTx/>
              <a:buFontTx/>
              <a:buNone/>
              <a:tabLst/>
              <a:defRPr/>
            </a:pPr>
            <a:r>
              <a:rPr lang="en-US" sz="2200" i="1" dirty="0" smtClean="0"/>
              <a:t>‘…emphasis </a:t>
            </a:r>
            <a:r>
              <a:rPr lang="en-US" sz="2200" i="1" dirty="0"/>
              <a:t>on students’ development and demonstration of the higher level skills of application, analysis and </a:t>
            </a:r>
            <a:r>
              <a:rPr lang="en-US" sz="2200" i="1" dirty="0" smtClean="0"/>
              <a:t>evaluation…’ </a:t>
            </a:r>
            <a:r>
              <a:rPr lang="en-US" sz="2200" dirty="0" smtClean="0"/>
              <a:t>(good)</a:t>
            </a:r>
            <a:endParaRPr lang="en-US" sz="2200" i="1"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7" name="Content Placeholder 6"/>
          <p:cNvSpPr>
            <a:spLocks noGrp="1"/>
          </p:cNvSpPr>
          <p:nvPr>
            <p:ph sz="half" idx="2"/>
          </p:nvPr>
        </p:nvSpPr>
        <p:spPr>
          <a:xfrm>
            <a:off x="4495800" y="2473453"/>
            <a:ext cx="4038600" cy="3739981"/>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dirty="0" smtClean="0"/>
              <a:t>A model which captures the connected nature of business as a subject and supports teachers in developing lessons which ask students to think hard </a:t>
            </a:r>
            <a:r>
              <a:rPr lang="en-US" sz="2400" dirty="0" smtClean="0"/>
              <a:t>about subject content in </a:t>
            </a:r>
            <a:r>
              <a:rPr lang="en-US" sz="2400" dirty="0" smtClean="0"/>
              <a:t>a challenging and interesting way.</a:t>
            </a:r>
          </a:p>
          <a:p>
            <a:pPr marL="0" marR="0" lvl="0" indent="0" defTabSz="914400" eaLnBrk="1" fontAlgn="auto" latinLnBrk="0" hangingPunct="1">
              <a:lnSpc>
                <a:spcPct val="100000"/>
              </a:lnSpc>
              <a:spcBef>
                <a:spcPts val="0"/>
              </a:spcBef>
              <a:spcAft>
                <a:spcPts val="0"/>
              </a:spcAft>
              <a:buClrTx/>
              <a:buSzTx/>
              <a:buFontTx/>
              <a:buNone/>
              <a:tabLst/>
              <a:defRPr/>
            </a:pPr>
            <a:endParaRPr lang="en-US" sz="2400" dirty="0"/>
          </a:p>
        </p:txBody>
      </p:sp>
      <p:sp>
        <p:nvSpPr>
          <p:cNvPr id="8" name="Title 1"/>
          <p:cNvSpPr txBox="1">
            <a:spLocks/>
          </p:cNvSpPr>
          <p:nvPr/>
        </p:nvSpPr>
        <p:spPr>
          <a:xfrm>
            <a:off x="4648200" y="1384510"/>
            <a:ext cx="4038600" cy="600455"/>
          </a:xfrm>
          <a:prstGeom prst="rect">
            <a:avLst/>
          </a:prstGeom>
        </p:spPr>
        <p:txBody>
          <a:bodyPr/>
          <a:lstStyle>
            <a:lvl1pPr algn="l" defTabSz="457200" rtl="0" eaLnBrk="0" fontAlgn="base" hangingPunct="0">
              <a:spcBef>
                <a:spcPct val="0"/>
              </a:spcBef>
              <a:spcAft>
                <a:spcPct val="0"/>
              </a:spcAft>
              <a:defRPr sz="3200" kern="1200">
                <a:solidFill>
                  <a:srgbClr val="2645A7"/>
                </a:solidFill>
                <a:latin typeface="Helvetica"/>
                <a:ea typeface="MS PGothic" panose="020B0600070205080204" pitchFamily="34" charset="-128"/>
                <a:cs typeface="Helvetica"/>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MS PGothic" panose="020B0600070205080204" pitchFamily="34" charset="-128"/>
              </a:defRPr>
            </a:lvl9pPr>
          </a:lstStyle>
          <a:p>
            <a:r>
              <a:rPr lang="en-US" dirty="0" smtClean="0">
                <a:solidFill>
                  <a:schemeClr val="tx1">
                    <a:lumMod val="65000"/>
                    <a:lumOff val="35000"/>
                  </a:schemeClr>
                </a:solidFill>
              </a:rPr>
              <a:t>Our goal</a:t>
            </a:r>
            <a:endParaRPr lang="en-US" dirty="0">
              <a:solidFill>
                <a:schemeClr val="tx1">
                  <a:lumMod val="65000"/>
                  <a:lumOff val="35000"/>
                </a:schemeClr>
              </a:solidFill>
            </a:endParaRPr>
          </a:p>
        </p:txBody>
      </p:sp>
    </p:spTree>
    <p:extLst>
      <p:ext uri="{BB962C8B-B14F-4D97-AF65-F5344CB8AC3E}">
        <p14:creationId xmlns:p14="http://schemas.microsoft.com/office/powerpoint/2010/main" val="170476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2538290" y="2539815"/>
            <a:ext cx="3860312" cy="2643595"/>
          </a:xfrm>
          <a:prstGeom prst="rect">
            <a:avLst/>
          </a:prstGeom>
        </p:spPr>
      </p:pic>
    </p:spTree>
    <p:extLst>
      <p:ext uri="{BB962C8B-B14F-4D97-AF65-F5344CB8AC3E}">
        <p14:creationId xmlns:p14="http://schemas.microsoft.com/office/powerpoint/2010/main" val="601834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63646680"/>
              </p:ext>
            </p:extLst>
          </p:nvPr>
        </p:nvGraphicFramePr>
        <p:xfrm>
          <a:off x="0" y="0"/>
          <a:ext cx="9144000" cy="6862228"/>
        </p:xfrm>
        <a:graphic>
          <a:graphicData uri="http://schemas.openxmlformats.org/drawingml/2006/table">
            <a:tbl>
              <a:tblPr firstRow="1" bandRow="1"/>
              <a:tblGrid>
                <a:gridCol w="3048000"/>
                <a:gridCol w="3048000"/>
                <a:gridCol w="3048000"/>
              </a:tblGrid>
              <a:tr h="590543">
                <a:tc>
                  <a:txBody>
                    <a:bodyPr/>
                    <a:lstStyle/>
                    <a:p>
                      <a:r>
                        <a:rPr lang="en-GB" sz="2000" dirty="0" smtClean="0">
                          <a:solidFill>
                            <a:schemeClr val="bg1"/>
                          </a:solidFill>
                          <a:latin typeface="Calibri" charset="0"/>
                          <a:ea typeface="Calibri" charset="0"/>
                          <a:cs typeface="Calibri" charset="0"/>
                        </a:rPr>
                        <a:t>Knowledge</a:t>
                      </a:r>
                      <a:endParaRPr lang="en-GB" sz="2000" dirty="0">
                        <a:solidFill>
                          <a:schemeClr val="bg1"/>
                        </a:solidFill>
                        <a:latin typeface="Calibri" charset="0"/>
                        <a:ea typeface="Calibri" charset="0"/>
                        <a:cs typeface="Calibri" charset="0"/>
                      </a:endParaRPr>
                    </a:p>
                  </a:txBody>
                  <a:tcPr>
                    <a:solidFill>
                      <a:srgbClr val="2645A7"/>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2000" kern="1200" baseline="0" dirty="0" smtClean="0">
                          <a:solidFill>
                            <a:schemeClr val="bg1"/>
                          </a:solidFill>
                          <a:latin typeface="Calibri" charset="0"/>
                          <a:ea typeface="Calibri" charset="0"/>
                          <a:cs typeface="Calibri" charset="0"/>
                        </a:rPr>
                        <a:t>C</a:t>
                      </a:r>
                      <a:r>
                        <a:rPr lang="en-GB" sz="2000" kern="1200" dirty="0" smtClean="0">
                          <a:solidFill>
                            <a:schemeClr val="bg1"/>
                          </a:solidFill>
                          <a:latin typeface="Calibri" charset="0"/>
                          <a:ea typeface="Calibri" charset="0"/>
                          <a:cs typeface="Calibri" charset="0"/>
                        </a:rPr>
                        <a:t>ore concepts</a:t>
                      </a:r>
                    </a:p>
                  </a:txBody>
                  <a:tcPr>
                    <a:solidFill>
                      <a:srgbClr val="2645A7"/>
                    </a:solidFill>
                  </a:tcPr>
                </a:tc>
                <a:tc>
                  <a:txBody>
                    <a:bodyPr/>
                    <a:lstStyle/>
                    <a:p>
                      <a:r>
                        <a:rPr lang="en-GB" sz="2000" dirty="0" smtClean="0">
                          <a:solidFill>
                            <a:schemeClr val="bg1"/>
                          </a:solidFill>
                          <a:latin typeface="Calibri" charset="0"/>
                          <a:ea typeface="Calibri" charset="0"/>
                          <a:cs typeface="Calibri" charset="0"/>
                        </a:rPr>
                        <a:t>Habits of mind</a:t>
                      </a:r>
                      <a:endParaRPr lang="en-GB" sz="2000" dirty="0">
                        <a:solidFill>
                          <a:schemeClr val="bg1"/>
                        </a:solidFill>
                        <a:latin typeface="Calibri" charset="0"/>
                        <a:ea typeface="Calibri" charset="0"/>
                        <a:cs typeface="Calibri" charset="0"/>
                      </a:endParaRPr>
                    </a:p>
                  </a:txBody>
                  <a:tcPr>
                    <a:solidFill>
                      <a:srgbClr val="2645A7"/>
                    </a:solidFill>
                  </a:tcPr>
                </a:tc>
              </a:tr>
              <a:tr h="3239002">
                <a:tc>
                  <a:txBody>
                    <a:bodyPr/>
                    <a:lstStyle/>
                    <a:p>
                      <a:r>
                        <a:rPr lang="en-GB" sz="1800" dirty="0" smtClean="0">
                          <a:solidFill>
                            <a:schemeClr val="tx1">
                              <a:lumMod val="65000"/>
                              <a:lumOff val="35000"/>
                            </a:schemeClr>
                          </a:solidFill>
                          <a:latin typeface="Calibri" charset="0"/>
                          <a:ea typeface="Calibri" charset="0"/>
                          <a:cs typeface="Calibri" charset="0"/>
                        </a:rPr>
                        <a:t>Objectives</a:t>
                      </a:r>
                      <a:r>
                        <a:rPr lang="en-GB" sz="1800" baseline="0" dirty="0" smtClean="0">
                          <a:solidFill>
                            <a:schemeClr val="tx1">
                              <a:lumMod val="65000"/>
                              <a:lumOff val="35000"/>
                            </a:schemeClr>
                          </a:solidFill>
                          <a:latin typeface="Calibri" charset="0"/>
                          <a:ea typeface="Calibri" charset="0"/>
                          <a:cs typeface="Calibri" charset="0"/>
                        </a:rPr>
                        <a:t> / strategy</a:t>
                      </a:r>
                    </a:p>
                    <a:p>
                      <a:r>
                        <a:rPr lang="en-GB" sz="1800" baseline="0" dirty="0" smtClean="0">
                          <a:solidFill>
                            <a:schemeClr val="tx1">
                              <a:lumMod val="65000"/>
                              <a:lumOff val="35000"/>
                            </a:schemeClr>
                          </a:solidFill>
                          <a:latin typeface="Calibri" charset="0"/>
                          <a:ea typeface="Calibri" charset="0"/>
                          <a:cs typeface="Calibri" charset="0"/>
                        </a:rPr>
                        <a:t>Marketing</a:t>
                      </a:r>
                    </a:p>
                    <a:p>
                      <a:r>
                        <a:rPr lang="en-GB" sz="1800" baseline="0" dirty="0" smtClean="0">
                          <a:solidFill>
                            <a:schemeClr val="tx1">
                              <a:lumMod val="65000"/>
                              <a:lumOff val="35000"/>
                            </a:schemeClr>
                          </a:solidFill>
                          <a:latin typeface="Calibri" charset="0"/>
                          <a:ea typeface="Calibri" charset="0"/>
                          <a:cs typeface="Calibri" charset="0"/>
                        </a:rPr>
                        <a:t>Human resources</a:t>
                      </a:r>
                    </a:p>
                    <a:p>
                      <a:r>
                        <a:rPr lang="en-GB" sz="1800" baseline="0" dirty="0" smtClean="0">
                          <a:solidFill>
                            <a:schemeClr val="tx1">
                              <a:lumMod val="65000"/>
                              <a:lumOff val="35000"/>
                            </a:schemeClr>
                          </a:solidFill>
                          <a:latin typeface="Calibri" charset="0"/>
                          <a:ea typeface="Calibri" charset="0"/>
                          <a:cs typeface="Calibri" charset="0"/>
                        </a:rPr>
                        <a:t>Operations management</a:t>
                      </a:r>
                    </a:p>
                    <a:p>
                      <a:r>
                        <a:rPr lang="en-GB" sz="1800" baseline="0" dirty="0" smtClean="0">
                          <a:solidFill>
                            <a:schemeClr val="tx1">
                              <a:lumMod val="65000"/>
                              <a:lumOff val="35000"/>
                            </a:schemeClr>
                          </a:solidFill>
                          <a:latin typeface="Calibri" charset="0"/>
                          <a:ea typeface="Calibri" charset="0"/>
                          <a:cs typeface="Calibri" charset="0"/>
                        </a:rPr>
                        <a:t>Finance</a:t>
                      </a:r>
                    </a:p>
                    <a:p>
                      <a:r>
                        <a:rPr lang="en-GB" sz="1800" baseline="0" dirty="0" smtClean="0">
                          <a:solidFill>
                            <a:schemeClr val="tx1">
                              <a:lumMod val="65000"/>
                              <a:lumOff val="35000"/>
                            </a:schemeClr>
                          </a:solidFill>
                          <a:latin typeface="Calibri" charset="0"/>
                          <a:ea typeface="Calibri" charset="0"/>
                          <a:cs typeface="Calibri" charset="0"/>
                        </a:rPr>
                        <a:t>External environment</a:t>
                      </a:r>
                    </a:p>
                    <a:p>
                      <a:r>
                        <a:rPr lang="en-GB" sz="1800" baseline="0" dirty="0" smtClean="0">
                          <a:solidFill>
                            <a:schemeClr val="tx1">
                              <a:lumMod val="65000"/>
                              <a:lumOff val="35000"/>
                            </a:schemeClr>
                          </a:solidFill>
                          <a:latin typeface="Calibri" charset="0"/>
                          <a:ea typeface="Calibri" charset="0"/>
                          <a:cs typeface="Calibri" charset="0"/>
                        </a:rPr>
                        <a:t>Leadership</a:t>
                      </a:r>
                    </a:p>
                    <a:p>
                      <a:r>
                        <a:rPr lang="en-GB" sz="1800" baseline="0" dirty="0" smtClean="0">
                          <a:solidFill>
                            <a:schemeClr val="tx1">
                              <a:lumMod val="65000"/>
                              <a:lumOff val="35000"/>
                            </a:schemeClr>
                          </a:solidFill>
                          <a:latin typeface="Calibri" charset="0"/>
                          <a:ea typeface="Calibri" charset="0"/>
                          <a:cs typeface="Calibri" charset="0"/>
                        </a:rPr>
                        <a:t>Entrepreneurship</a:t>
                      </a:r>
                    </a:p>
                    <a:p>
                      <a:r>
                        <a:rPr lang="en-GB" sz="1800" baseline="0" dirty="0" smtClean="0">
                          <a:solidFill>
                            <a:schemeClr val="tx1">
                              <a:lumMod val="65000"/>
                              <a:lumOff val="35000"/>
                            </a:schemeClr>
                          </a:solidFill>
                          <a:latin typeface="Calibri" charset="0"/>
                          <a:ea typeface="Calibri" charset="0"/>
                          <a:cs typeface="Calibri" charset="0"/>
                        </a:rPr>
                        <a:t>Change management</a:t>
                      </a:r>
                    </a:p>
                  </a:txBody>
                  <a:tcPr>
                    <a:solidFill>
                      <a:schemeClr val="accent5">
                        <a:lumMod val="60000"/>
                        <a:lumOff val="40000"/>
                      </a:schemeClr>
                    </a:solidFill>
                  </a:tcPr>
                </a:tc>
                <a:tc>
                  <a:txBody>
                    <a:bodyPr/>
                    <a:lstStyle/>
                    <a:p>
                      <a:r>
                        <a:rPr lang="en-GB" sz="1800" dirty="0" smtClean="0">
                          <a:solidFill>
                            <a:schemeClr val="tx1">
                              <a:lumMod val="65000"/>
                              <a:lumOff val="35000"/>
                            </a:schemeClr>
                          </a:solidFill>
                          <a:latin typeface="Calibri" charset="0"/>
                          <a:ea typeface="Calibri" charset="0"/>
                          <a:cs typeface="Calibri" charset="0"/>
                        </a:rPr>
                        <a:t>Objectives</a:t>
                      </a:r>
                    </a:p>
                    <a:p>
                      <a:r>
                        <a:rPr lang="en-GB" sz="1800" dirty="0" smtClean="0">
                          <a:solidFill>
                            <a:schemeClr val="tx1">
                              <a:lumMod val="65000"/>
                              <a:lumOff val="35000"/>
                            </a:schemeClr>
                          </a:solidFill>
                          <a:latin typeface="Calibri" charset="0"/>
                          <a:ea typeface="Calibri" charset="0"/>
                          <a:cs typeface="Calibri" charset="0"/>
                        </a:rPr>
                        <a:t>Trade-offs</a:t>
                      </a:r>
                    </a:p>
                    <a:p>
                      <a:r>
                        <a:rPr lang="en-GB" sz="1800" dirty="0" smtClean="0">
                          <a:solidFill>
                            <a:schemeClr val="tx1">
                              <a:lumMod val="65000"/>
                              <a:lumOff val="35000"/>
                            </a:schemeClr>
                          </a:solidFill>
                          <a:latin typeface="Calibri" charset="0"/>
                          <a:ea typeface="Calibri" charset="0"/>
                          <a:cs typeface="Calibri" charset="0"/>
                        </a:rPr>
                        <a:t>Opportunity cost</a:t>
                      </a:r>
                    </a:p>
                    <a:p>
                      <a:r>
                        <a:rPr lang="en-GB" sz="1800" dirty="0" smtClean="0">
                          <a:solidFill>
                            <a:schemeClr val="tx1">
                              <a:lumMod val="65000"/>
                              <a:lumOff val="35000"/>
                            </a:schemeClr>
                          </a:solidFill>
                          <a:latin typeface="Calibri" charset="0"/>
                          <a:ea typeface="Calibri" charset="0"/>
                          <a:cs typeface="Calibri" charset="0"/>
                        </a:rPr>
                        <a:t>Risk</a:t>
                      </a:r>
                    </a:p>
                    <a:p>
                      <a:r>
                        <a:rPr lang="en-GB" sz="1800" dirty="0" smtClean="0">
                          <a:solidFill>
                            <a:schemeClr val="tx1">
                              <a:lumMod val="65000"/>
                              <a:lumOff val="35000"/>
                            </a:schemeClr>
                          </a:solidFill>
                          <a:latin typeface="Calibri" charset="0"/>
                          <a:ea typeface="Calibri" charset="0"/>
                          <a:cs typeface="Calibri" charset="0"/>
                        </a:rPr>
                        <a:t>Value</a:t>
                      </a:r>
                    </a:p>
                    <a:p>
                      <a:r>
                        <a:rPr lang="en-GB" sz="1800" dirty="0" smtClean="0">
                          <a:solidFill>
                            <a:schemeClr val="tx1">
                              <a:lumMod val="65000"/>
                              <a:lumOff val="35000"/>
                            </a:schemeClr>
                          </a:solidFill>
                          <a:latin typeface="Calibri" charset="0"/>
                          <a:ea typeface="Calibri" charset="0"/>
                          <a:cs typeface="Calibri" charset="0"/>
                        </a:rPr>
                        <a:t>Demand</a:t>
                      </a:r>
                    </a:p>
                    <a:p>
                      <a:r>
                        <a:rPr lang="en-GB" sz="1800" dirty="0" smtClean="0">
                          <a:solidFill>
                            <a:schemeClr val="tx1">
                              <a:lumMod val="65000"/>
                              <a:lumOff val="35000"/>
                            </a:schemeClr>
                          </a:solidFill>
                          <a:latin typeface="Calibri" charset="0"/>
                          <a:ea typeface="Calibri" charset="0"/>
                          <a:cs typeface="Calibri" charset="0"/>
                        </a:rPr>
                        <a:t>Profit</a:t>
                      </a:r>
                    </a:p>
                    <a:p>
                      <a:r>
                        <a:rPr lang="en-GB" sz="1800" dirty="0" smtClean="0">
                          <a:solidFill>
                            <a:schemeClr val="tx1">
                              <a:lumMod val="65000"/>
                              <a:lumOff val="35000"/>
                            </a:schemeClr>
                          </a:solidFill>
                          <a:latin typeface="Calibri" charset="0"/>
                          <a:ea typeface="Calibri" charset="0"/>
                          <a:cs typeface="Calibri" charset="0"/>
                        </a:rPr>
                        <a:t>Cash-flow</a:t>
                      </a:r>
                    </a:p>
                    <a:p>
                      <a:r>
                        <a:rPr lang="en-GB" sz="1800" dirty="0" smtClean="0">
                          <a:solidFill>
                            <a:schemeClr val="tx1">
                              <a:lumMod val="65000"/>
                              <a:lumOff val="35000"/>
                            </a:schemeClr>
                          </a:solidFill>
                          <a:latin typeface="Calibri" charset="0"/>
                          <a:ea typeface="Calibri" charset="0"/>
                          <a:cs typeface="Calibri" charset="0"/>
                        </a:rPr>
                        <a:t>Elasticity</a:t>
                      </a:r>
                    </a:p>
                    <a:p>
                      <a:r>
                        <a:rPr lang="en-GB" sz="1800" dirty="0" smtClean="0">
                          <a:solidFill>
                            <a:schemeClr val="tx1">
                              <a:lumMod val="65000"/>
                              <a:lumOff val="35000"/>
                            </a:schemeClr>
                          </a:solidFill>
                          <a:latin typeface="Calibri" charset="0"/>
                          <a:ea typeface="Calibri" charset="0"/>
                          <a:cs typeface="Calibri" charset="0"/>
                        </a:rPr>
                        <a:t>Motivation</a:t>
                      </a:r>
                    </a:p>
                    <a:p>
                      <a:r>
                        <a:rPr lang="en-GB" sz="1800" dirty="0" smtClean="0">
                          <a:solidFill>
                            <a:schemeClr val="tx1">
                              <a:lumMod val="65000"/>
                              <a:lumOff val="35000"/>
                            </a:schemeClr>
                          </a:solidFill>
                          <a:latin typeface="Calibri" charset="0"/>
                          <a:ea typeface="Calibri" charset="0"/>
                          <a:cs typeface="Calibri" charset="0"/>
                        </a:rPr>
                        <a:t>Competition</a:t>
                      </a:r>
                    </a:p>
                  </a:txBody>
                  <a:tcPr>
                    <a:solidFill>
                      <a:schemeClr val="accent5">
                        <a:lumMod val="60000"/>
                        <a:lumOff val="40000"/>
                      </a:schemeClr>
                    </a:solidFill>
                  </a:tcPr>
                </a:tc>
                <a:tc rowSpan="3">
                  <a:txBody>
                    <a:bodyPr/>
                    <a:lstStyle/>
                    <a:p>
                      <a:r>
                        <a:rPr lang="en-GB" sz="1800" dirty="0" smtClean="0">
                          <a:solidFill>
                            <a:schemeClr val="tx1">
                              <a:lumMod val="65000"/>
                              <a:lumOff val="35000"/>
                            </a:schemeClr>
                          </a:solidFill>
                          <a:latin typeface="Calibri" charset="0"/>
                          <a:ea typeface="Calibri" charset="0"/>
                          <a:cs typeface="Calibri" charset="0"/>
                        </a:rPr>
                        <a:t>Asking: what’s going on here? What do I know? What is missing?</a:t>
                      </a:r>
                    </a:p>
                    <a:p>
                      <a:endParaRPr lang="en-GB" sz="16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Recognising the importance of context</a:t>
                      </a:r>
                    </a:p>
                    <a:p>
                      <a:endParaRPr lang="en-GB" sz="16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Recognising</a:t>
                      </a:r>
                      <a:r>
                        <a:rPr lang="en-GB" sz="1800" baseline="0" dirty="0" smtClean="0">
                          <a:solidFill>
                            <a:schemeClr val="tx1">
                              <a:lumMod val="65000"/>
                              <a:lumOff val="35000"/>
                            </a:schemeClr>
                          </a:solidFill>
                          <a:latin typeface="Calibri" charset="0"/>
                          <a:ea typeface="Calibri" charset="0"/>
                          <a:cs typeface="Calibri" charset="0"/>
                        </a:rPr>
                        <a:t> uncertainty</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Surfacing assumptions</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Comparing options: +/-</a:t>
                      </a:r>
                    </a:p>
                    <a:p>
                      <a:endParaRPr lang="en-GB" sz="16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Weighing risk</a:t>
                      </a:r>
                      <a:r>
                        <a:rPr lang="en-GB" sz="1800" baseline="0" dirty="0" smtClean="0">
                          <a:solidFill>
                            <a:schemeClr val="tx1">
                              <a:lumMod val="65000"/>
                              <a:lumOff val="35000"/>
                            </a:schemeClr>
                          </a:solidFill>
                          <a:latin typeface="Calibri" charset="0"/>
                          <a:ea typeface="Calibri" charset="0"/>
                          <a:cs typeface="Calibri" charset="0"/>
                        </a:rPr>
                        <a:t> against reward</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Considering stakeholder perspectives</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Recognising different conceptions of ‘success’</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Seeing opportunities</a:t>
                      </a:r>
                      <a:endParaRPr lang="en-GB" sz="1800" i="0" baseline="0" dirty="0" smtClean="0">
                        <a:solidFill>
                          <a:schemeClr val="tx1">
                            <a:lumMod val="65000"/>
                            <a:lumOff val="35000"/>
                          </a:schemeClr>
                        </a:solidFill>
                        <a:latin typeface="Calibri" charset="0"/>
                        <a:ea typeface="Calibri" charset="0"/>
                        <a:cs typeface="Calibri" charset="0"/>
                      </a:endParaRPr>
                    </a:p>
                  </a:txBody>
                  <a:tcPr>
                    <a:solidFill>
                      <a:schemeClr val="accent5">
                        <a:lumMod val="60000"/>
                        <a:lumOff val="40000"/>
                      </a:schemeClr>
                    </a:solidFill>
                  </a:tcPr>
                </a:tc>
              </a:tr>
              <a:tr h="4301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solidFill>
                            <a:schemeClr val="bg1"/>
                          </a:solidFill>
                          <a:latin typeface="Calibri" charset="0"/>
                          <a:ea typeface="Calibri" charset="0"/>
                          <a:cs typeface="Calibri" charset="0"/>
                        </a:rPr>
                        <a:t>Skills</a:t>
                      </a:r>
                      <a:endParaRPr lang="en-GB" sz="2000" b="1" kern="1200" dirty="0" smtClean="0">
                        <a:solidFill>
                          <a:schemeClr val="bg1"/>
                        </a:solidFill>
                        <a:latin typeface="Calibri" charset="0"/>
                        <a:ea typeface="Calibri" charset="0"/>
                        <a:cs typeface="Calibri" charset="0"/>
                      </a:endParaRPr>
                    </a:p>
                  </a:txBody>
                  <a:tcPr>
                    <a:solidFill>
                      <a:srgbClr val="2645A7"/>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kern="1200" dirty="0" smtClean="0">
                          <a:solidFill>
                            <a:schemeClr val="bg1"/>
                          </a:solidFill>
                          <a:latin typeface="Calibri" charset="0"/>
                          <a:ea typeface="Calibri" charset="0"/>
                          <a:cs typeface="Calibri" charset="0"/>
                        </a:rPr>
                        <a:t>Methods of analysis</a:t>
                      </a:r>
                      <a:endParaRPr lang="en-GB" sz="2000" b="1" kern="1200" dirty="0" smtClean="0">
                        <a:solidFill>
                          <a:schemeClr val="bg1"/>
                        </a:solidFill>
                        <a:latin typeface="Calibri" charset="0"/>
                        <a:ea typeface="Calibri" charset="0"/>
                        <a:cs typeface="Calibri" charset="0"/>
                      </a:endParaRPr>
                    </a:p>
                  </a:txBody>
                  <a:tcPr>
                    <a:solidFill>
                      <a:srgbClr val="2645A7"/>
                    </a:solidFill>
                  </a:tcPr>
                </a:tc>
                <a:tc vMerge="1">
                  <a:txBody>
                    <a:bodyPr/>
                    <a:lstStyle/>
                    <a:p>
                      <a:endParaRPr lang="en-GB"/>
                    </a:p>
                  </a:txBody>
                  <a:tcPr/>
                </a:tc>
              </a:tr>
              <a:tr h="2602535">
                <a:tc>
                  <a:txBody>
                    <a:bodyPr/>
                    <a:lstStyle/>
                    <a:p>
                      <a:r>
                        <a:rPr lang="en-GB" sz="1800" dirty="0" smtClean="0">
                          <a:solidFill>
                            <a:schemeClr val="tx1">
                              <a:lumMod val="65000"/>
                              <a:lumOff val="35000"/>
                            </a:schemeClr>
                          </a:solidFill>
                          <a:latin typeface="Calibri" charset="0"/>
                          <a:ea typeface="Calibri" charset="0"/>
                          <a:cs typeface="Calibri" charset="0"/>
                        </a:rPr>
                        <a:t>Demonstrating knowledge</a:t>
                      </a:r>
                    </a:p>
                    <a:p>
                      <a:endParaRPr lang="en-GB" sz="105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Applying</a:t>
                      </a:r>
                      <a:r>
                        <a:rPr lang="en-GB" sz="1800" baseline="0" dirty="0" smtClean="0">
                          <a:solidFill>
                            <a:schemeClr val="tx1">
                              <a:lumMod val="65000"/>
                              <a:lumOff val="35000"/>
                            </a:schemeClr>
                          </a:solidFill>
                          <a:latin typeface="Calibri" charset="0"/>
                          <a:ea typeface="Calibri" charset="0"/>
                          <a:cs typeface="Calibri" charset="0"/>
                        </a:rPr>
                        <a:t> to context</a:t>
                      </a:r>
                    </a:p>
                    <a:p>
                      <a:endParaRPr lang="en-GB" sz="105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Analysing data</a:t>
                      </a:r>
                    </a:p>
                    <a:p>
                      <a:endParaRPr lang="en-GB" sz="105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Developing lines of reasoning</a:t>
                      </a:r>
                    </a:p>
                    <a:p>
                      <a:endParaRPr lang="en-GB" sz="1050" baseline="0" dirty="0" smtClean="0">
                        <a:solidFill>
                          <a:schemeClr val="tx1">
                            <a:lumMod val="65000"/>
                            <a:lumOff val="35000"/>
                          </a:schemeClr>
                        </a:solidFill>
                        <a:latin typeface="Calibri" charset="0"/>
                        <a:ea typeface="Calibri" charset="0"/>
                        <a:cs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baseline="0" dirty="0" smtClean="0">
                          <a:solidFill>
                            <a:schemeClr val="tx1">
                              <a:lumMod val="65000"/>
                              <a:lumOff val="35000"/>
                            </a:schemeClr>
                          </a:solidFill>
                          <a:latin typeface="Calibri" charset="0"/>
                          <a:ea typeface="Calibri" charset="0"/>
                          <a:cs typeface="Calibri" charset="0"/>
                        </a:rPr>
                        <a:t>Evaluating: making reasoned decisions</a:t>
                      </a:r>
                      <a:endParaRPr lang="en-GB" sz="1800" i="0" baseline="0" dirty="0" smtClean="0">
                        <a:solidFill>
                          <a:schemeClr val="tx1">
                            <a:lumMod val="65000"/>
                            <a:lumOff val="35000"/>
                          </a:schemeClr>
                        </a:solidFill>
                        <a:latin typeface="Calibri" charset="0"/>
                        <a:ea typeface="Calibri" charset="0"/>
                        <a:cs typeface="Calibri" charset="0"/>
                      </a:endParaRPr>
                    </a:p>
                  </a:txBody>
                  <a:tcPr>
                    <a:solidFill>
                      <a:schemeClr val="accent5">
                        <a:lumMod val="60000"/>
                        <a:lumOff val="40000"/>
                      </a:schemeClr>
                    </a:solidFill>
                  </a:tcPr>
                </a:tc>
                <a:tc>
                  <a:txBody>
                    <a:bodyPr/>
                    <a:lstStyle/>
                    <a:p>
                      <a:r>
                        <a:rPr lang="en-GB" sz="1800" dirty="0" smtClean="0">
                          <a:solidFill>
                            <a:schemeClr val="tx1">
                              <a:lumMod val="65000"/>
                              <a:lumOff val="35000"/>
                            </a:schemeClr>
                          </a:solidFill>
                          <a:latin typeface="Calibri" charset="0"/>
                          <a:ea typeface="Calibri" charset="0"/>
                          <a:cs typeface="Calibri" charset="0"/>
                        </a:rPr>
                        <a:t>Theories – explaining why things happen</a:t>
                      </a:r>
                    </a:p>
                    <a:p>
                      <a:endParaRPr lang="en-GB" sz="16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Tools – helping to analyse </a:t>
                      </a:r>
                    </a:p>
                    <a:p>
                      <a:r>
                        <a:rPr lang="en-GB" sz="1800" dirty="0" smtClean="0">
                          <a:solidFill>
                            <a:schemeClr val="tx1">
                              <a:lumMod val="65000"/>
                              <a:lumOff val="35000"/>
                            </a:schemeClr>
                          </a:solidFill>
                          <a:latin typeface="Calibri" charset="0"/>
                          <a:ea typeface="Calibri" charset="0"/>
                          <a:cs typeface="Calibri" charset="0"/>
                        </a:rPr>
                        <a:t>situations and make decisions</a:t>
                      </a:r>
                    </a:p>
                    <a:p>
                      <a:endParaRPr lang="en-GB" sz="18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Models – representations</a:t>
                      </a:r>
                      <a:r>
                        <a:rPr lang="en-GB" sz="1800" baseline="0" dirty="0" smtClean="0">
                          <a:solidFill>
                            <a:schemeClr val="tx1">
                              <a:lumMod val="65000"/>
                              <a:lumOff val="35000"/>
                            </a:schemeClr>
                          </a:solidFill>
                          <a:latin typeface="Calibri" charset="0"/>
                          <a:ea typeface="Calibri" charset="0"/>
                          <a:cs typeface="Calibri" charset="0"/>
                        </a:rPr>
                        <a:t> of reality</a:t>
                      </a:r>
                    </a:p>
                  </a:txBody>
                  <a:tcPr>
                    <a:solidFill>
                      <a:schemeClr val="accent5">
                        <a:lumMod val="60000"/>
                        <a:lumOff val="40000"/>
                      </a:schemeClr>
                    </a:solidFill>
                  </a:tcPr>
                </a:tc>
                <a:tc vMerge="1">
                  <a:txBody>
                    <a:bodyPr/>
                    <a:lstStyle/>
                    <a:p>
                      <a:endParaRPr lang="en-GB"/>
                    </a:p>
                  </a:txBody>
                  <a:tcPr/>
                </a:tc>
              </a:tr>
            </a:tbl>
          </a:graphicData>
        </a:graphic>
      </p:graphicFrame>
      <p:sp>
        <p:nvSpPr>
          <p:cNvPr id="2" name="Rectangle 1"/>
          <p:cNvSpPr/>
          <p:nvPr/>
        </p:nvSpPr>
        <p:spPr>
          <a:xfrm>
            <a:off x="3054925" y="-41564"/>
            <a:ext cx="6089075" cy="6945356"/>
          </a:xfrm>
          <a:prstGeom prst="rect">
            <a:avLst/>
          </a:prstGeom>
          <a:solidFill>
            <a:schemeClr val="accent5">
              <a:lumMod val="60000"/>
              <a:lumOff val="4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6109854" y="-41564"/>
            <a:ext cx="3034146" cy="6945356"/>
          </a:xfrm>
          <a:prstGeom prst="rect">
            <a:avLst/>
          </a:prstGeom>
          <a:solidFill>
            <a:schemeClr val="accent5">
              <a:lumMod val="60000"/>
              <a:lumOff val="4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61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15731967"/>
              </p:ext>
            </p:extLst>
          </p:nvPr>
        </p:nvGraphicFramePr>
        <p:xfrm>
          <a:off x="0" y="0"/>
          <a:ext cx="9144000" cy="6862228"/>
        </p:xfrm>
        <a:graphic>
          <a:graphicData uri="http://schemas.openxmlformats.org/drawingml/2006/table">
            <a:tbl>
              <a:tblPr firstRow="1" bandRow="1"/>
              <a:tblGrid>
                <a:gridCol w="3048000"/>
                <a:gridCol w="3048000"/>
                <a:gridCol w="3048000"/>
              </a:tblGrid>
              <a:tr h="590543">
                <a:tc>
                  <a:txBody>
                    <a:bodyPr/>
                    <a:lstStyle/>
                    <a:p>
                      <a:r>
                        <a:rPr lang="en-GB" sz="2000" dirty="0" smtClean="0">
                          <a:solidFill>
                            <a:schemeClr val="bg1">
                              <a:lumMod val="95000"/>
                            </a:schemeClr>
                          </a:solidFill>
                          <a:latin typeface="Calibri" charset="0"/>
                          <a:ea typeface="Calibri" charset="0"/>
                          <a:cs typeface="Calibri" charset="0"/>
                        </a:rPr>
                        <a:t>Knowledge</a:t>
                      </a:r>
                      <a:endParaRPr lang="en-GB" sz="2000" dirty="0">
                        <a:solidFill>
                          <a:schemeClr val="bg1">
                            <a:lumMod val="95000"/>
                          </a:schemeClr>
                        </a:solidFill>
                        <a:latin typeface="Calibri" charset="0"/>
                        <a:ea typeface="Calibri" charset="0"/>
                        <a:cs typeface="Calibri" charset="0"/>
                      </a:endParaRPr>
                    </a:p>
                  </a:txBody>
                  <a:tcPr>
                    <a:solidFill>
                      <a:srgbClr val="2645A7"/>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2000" kern="1200" baseline="0" dirty="0" smtClean="0">
                          <a:solidFill>
                            <a:schemeClr val="bg1">
                              <a:lumMod val="95000"/>
                            </a:schemeClr>
                          </a:solidFill>
                          <a:latin typeface="Calibri" charset="0"/>
                          <a:ea typeface="Calibri" charset="0"/>
                          <a:cs typeface="Calibri" charset="0"/>
                        </a:rPr>
                        <a:t>C</a:t>
                      </a:r>
                      <a:r>
                        <a:rPr lang="en-GB" sz="2000" kern="1200" dirty="0" smtClean="0">
                          <a:solidFill>
                            <a:schemeClr val="bg1">
                              <a:lumMod val="95000"/>
                            </a:schemeClr>
                          </a:solidFill>
                          <a:latin typeface="Calibri" charset="0"/>
                          <a:ea typeface="Calibri" charset="0"/>
                          <a:cs typeface="Calibri" charset="0"/>
                        </a:rPr>
                        <a:t>ore concepts</a:t>
                      </a:r>
                    </a:p>
                  </a:txBody>
                  <a:tcPr>
                    <a:solidFill>
                      <a:srgbClr val="2645A7"/>
                    </a:solidFill>
                  </a:tcPr>
                </a:tc>
                <a:tc>
                  <a:txBody>
                    <a:bodyPr/>
                    <a:lstStyle/>
                    <a:p>
                      <a:r>
                        <a:rPr lang="en-GB" sz="2000" dirty="0" smtClean="0">
                          <a:solidFill>
                            <a:schemeClr val="bg1">
                              <a:lumMod val="95000"/>
                            </a:schemeClr>
                          </a:solidFill>
                          <a:latin typeface="Calibri" charset="0"/>
                          <a:ea typeface="Calibri" charset="0"/>
                          <a:cs typeface="Calibri" charset="0"/>
                        </a:rPr>
                        <a:t>Habits of mind</a:t>
                      </a:r>
                      <a:endParaRPr lang="en-GB" sz="2000" dirty="0">
                        <a:solidFill>
                          <a:schemeClr val="bg1">
                            <a:lumMod val="95000"/>
                          </a:schemeClr>
                        </a:solidFill>
                        <a:latin typeface="Calibri" charset="0"/>
                        <a:ea typeface="Calibri" charset="0"/>
                        <a:cs typeface="Calibri" charset="0"/>
                      </a:endParaRPr>
                    </a:p>
                  </a:txBody>
                  <a:tcPr>
                    <a:solidFill>
                      <a:srgbClr val="2645A7"/>
                    </a:solidFill>
                  </a:tcPr>
                </a:tc>
              </a:tr>
              <a:tr h="3239002">
                <a:tc>
                  <a:txBody>
                    <a:bodyPr/>
                    <a:lstStyle/>
                    <a:p>
                      <a:r>
                        <a:rPr lang="en-GB" sz="1800" dirty="0" smtClean="0">
                          <a:solidFill>
                            <a:schemeClr val="tx1">
                              <a:lumMod val="65000"/>
                              <a:lumOff val="35000"/>
                            </a:schemeClr>
                          </a:solidFill>
                          <a:latin typeface="Calibri" charset="0"/>
                          <a:ea typeface="Calibri" charset="0"/>
                          <a:cs typeface="Calibri" charset="0"/>
                        </a:rPr>
                        <a:t>Objectives</a:t>
                      </a:r>
                      <a:r>
                        <a:rPr lang="en-GB" sz="1800" baseline="0" dirty="0" smtClean="0">
                          <a:solidFill>
                            <a:schemeClr val="tx1">
                              <a:lumMod val="65000"/>
                              <a:lumOff val="35000"/>
                            </a:schemeClr>
                          </a:solidFill>
                          <a:latin typeface="Calibri" charset="0"/>
                          <a:ea typeface="Calibri" charset="0"/>
                          <a:cs typeface="Calibri" charset="0"/>
                        </a:rPr>
                        <a:t> / strategy</a:t>
                      </a:r>
                    </a:p>
                    <a:p>
                      <a:r>
                        <a:rPr lang="en-GB" sz="1800" baseline="0" dirty="0" smtClean="0">
                          <a:solidFill>
                            <a:schemeClr val="tx1">
                              <a:lumMod val="65000"/>
                              <a:lumOff val="35000"/>
                            </a:schemeClr>
                          </a:solidFill>
                          <a:latin typeface="Calibri" charset="0"/>
                          <a:ea typeface="Calibri" charset="0"/>
                          <a:cs typeface="Calibri" charset="0"/>
                        </a:rPr>
                        <a:t>Marketing</a:t>
                      </a:r>
                    </a:p>
                    <a:p>
                      <a:r>
                        <a:rPr lang="en-GB" sz="1800" baseline="0" dirty="0" smtClean="0">
                          <a:solidFill>
                            <a:schemeClr val="tx1">
                              <a:lumMod val="65000"/>
                              <a:lumOff val="35000"/>
                            </a:schemeClr>
                          </a:solidFill>
                          <a:latin typeface="Calibri" charset="0"/>
                          <a:ea typeface="Calibri" charset="0"/>
                          <a:cs typeface="Calibri" charset="0"/>
                        </a:rPr>
                        <a:t>Human resources</a:t>
                      </a:r>
                    </a:p>
                    <a:p>
                      <a:r>
                        <a:rPr lang="en-GB" sz="1800" baseline="0" dirty="0" smtClean="0">
                          <a:solidFill>
                            <a:schemeClr val="tx1">
                              <a:lumMod val="65000"/>
                              <a:lumOff val="35000"/>
                            </a:schemeClr>
                          </a:solidFill>
                          <a:latin typeface="Calibri" charset="0"/>
                          <a:ea typeface="Calibri" charset="0"/>
                          <a:cs typeface="Calibri" charset="0"/>
                        </a:rPr>
                        <a:t>Operations management</a:t>
                      </a:r>
                    </a:p>
                    <a:p>
                      <a:r>
                        <a:rPr lang="en-GB" sz="1800" baseline="0" dirty="0" smtClean="0">
                          <a:solidFill>
                            <a:schemeClr val="tx1">
                              <a:lumMod val="65000"/>
                              <a:lumOff val="35000"/>
                            </a:schemeClr>
                          </a:solidFill>
                          <a:latin typeface="Calibri" charset="0"/>
                          <a:ea typeface="Calibri" charset="0"/>
                          <a:cs typeface="Calibri" charset="0"/>
                        </a:rPr>
                        <a:t>Finance</a:t>
                      </a:r>
                    </a:p>
                    <a:p>
                      <a:r>
                        <a:rPr lang="en-GB" sz="1800" baseline="0" dirty="0" smtClean="0">
                          <a:solidFill>
                            <a:schemeClr val="tx1">
                              <a:lumMod val="65000"/>
                              <a:lumOff val="35000"/>
                            </a:schemeClr>
                          </a:solidFill>
                          <a:latin typeface="Calibri" charset="0"/>
                          <a:ea typeface="Calibri" charset="0"/>
                          <a:cs typeface="Calibri" charset="0"/>
                        </a:rPr>
                        <a:t>External environment</a:t>
                      </a:r>
                    </a:p>
                    <a:p>
                      <a:r>
                        <a:rPr lang="en-GB" sz="1800" baseline="0" dirty="0" smtClean="0">
                          <a:solidFill>
                            <a:schemeClr val="tx1">
                              <a:lumMod val="65000"/>
                              <a:lumOff val="35000"/>
                            </a:schemeClr>
                          </a:solidFill>
                          <a:latin typeface="Calibri" charset="0"/>
                          <a:ea typeface="Calibri" charset="0"/>
                          <a:cs typeface="Calibri" charset="0"/>
                        </a:rPr>
                        <a:t>Leadership</a:t>
                      </a:r>
                    </a:p>
                    <a:p>
                      <a:r>
                        <a:rPr lang="en-GB" sz="1800" baseline="0" dirty="0" smtClean="0">
                          <a:solidFill>
                            <a:schemeClr val="tx1">
                              <a:lumMod val="65000"/>
                              <a:lumOff val="35000"/>
                            </a:schemeClr>
                          </a:solidFill>
                          <a:latin typeface="Calibri" charset="0"/>
                          <a:ea typeface="Calibri" charset="0"/>
                          <a:cs typeface="Calibri" charset="0"/>
                        </a:rPr>
                        <a:t>Entrepreneurship</a:t>
                      </a:r>
                    </a:p>
                    <a:p>
                      <a:r>
                        <a:rPr lang="en-GB" sz="1800" baseline="0" dirty="0" smtClean="0">
                          <a:solidFill>
                            <a:schemeClr val="tx1">
                              <a:lumMod val="65000"/>
                              <a:lumOff val="35000"/>
                            </a:schemeClr>
                          </a:solidFill>
                          <a:latin typeface="Calibri" charset="0"/>
                          <a:ea typeface="Calibri" charset="0"/>
                          <a:cs typeface="Calibri" charset="0"/>
                        </a:rPr>
                        <a:t>Change management</a:t>
                      </a:r>
                    </a:p>
                  </a:txBody>
                  <a:tcPr>
                    <a:solidFill>
                      <a:schemeClr val="accent5">
                        <a:lumMod val="60000"/>
                        <a:lumOff val="40000"/>
                      </a:schemeClr>
                    </a:solidFill>
                  </a:tcPr>
                </a:tc>
                <a:tc>
                  <a:txBody>
                    <a:bodyPr/>
                    <a:lstStyle/>
                    <a:p>
                      <a:r>
                        <a:rPr lang="en-GB" sz="1800" dirty="0" smtClean="0">
                          <a:solidFill>
                            <a:schemeClr val="tx1">
                              <a:lumMod val="65000"/>
                              <a:lumOff val="35000"/>
                            </a:schemeClr>
                          </a:solidFill>
                          <a:latin typeface="Calibri" charset="0"/>
                          <a:ea typeface="Calibri" charset="0"/>
                          <a:cs typeface="Calibri" charset="0"/>
                        </a:rPr>
                        <a:t>Objectives</a:t>
                      </a:r>
                    </a:p>
                    <a:p>
                      <a:r>
                        <a:rPr lang="en-GB" sz="1800" dirty="0" smtClean="0">
                          <a:solidFill>
                            <a:schemeClr val="tx1">
                              <a:lumMod val="65000"/>
                              <a:lumOff val="35000"/>
                            </a:schemeClr>
                          </a:solidFill>
                          <a:latin typeface="Calibri" charset="0"/>
                          <a:ea typeface="Calibri" charset="0"/>
                          <a:cs typeface="Calibri" charset="0"/>
                        </a:rPr>
                        <a:t>Trade-offs</a:t>
                      </a:r>
                    </a:p>
                    <a:p>
                      <a:r>
                        <a:rPr lang="en-GB" sz="1800" dirty="0" smtClean="0">
                          <a:solidFill>
                            <a:schemeClr val="tx1">
                              <a:lumMod val="65000"/>
                              <a:lumOff val="35000"/>
                            </a:schemeClr>
                          </a:solidFill>
                          <a:latin typeface="Calibri" charset="0"/>
                          <a:ea typeface="Calibri" charset="0"/>
                          <a:cs typeface="Calibri" charset="0"/>
                        </a:rPr>
                        <a:t>Opportunity cost</a:t>
                      </a:r>
                    </a:p>
                    <a:p>
                      <a:r>
                        <a:rPr lang="en-GB" sz="1800" dirty="0" smtClean="0">
                          <a:solidFill>
                            <a:schemeClr val="tx1">
                              <a:lumMod val="65000"/>
                              <a:lumOff val="35000"/>
                            </a:schemeClr>
                          </a:solidFill>
                          <a:latin typeface="Calibri" charset="0"/>
                          <a:ea typeface="Calibri" charset="0"/>
                          <a:cs typeface="Calibri" charset="0"/>
                        </a:rPr>
                        <a:t>Risk</a:t>
                      </a:r>
                    </a:p>
                    <a:p>
                      <a:r>
                        <a:rPr lang="en-GB" sz="1800" dirty="0" smtClean="0">
                          <a:solidFill>
                            <a:schemeClr val="tx1">
                              <a:lumMod val="65000"/>
                              <a:lumOff val="35000"/>
                            </a:schemeClr>
                          </a:solidFill>
                          <a:latin typeface="Calibri" charset="0"/>
                          <a:ea typeface="Calibri" charset="0"/>
                          <a:cs typeface="Calibri" charset="0"/>
                        </a:rPr>
                        <a:t>Value</a:t>
                      </a:r>
                    </a:p>
                    <a:p>
                      <a:r>
                        <a:rPr lang="en-GB" sz="1800" dirty="0" smtClean="0">
                          <a:solidFill>
                            <a:schemeClr val="tx1">
                              <a:lumMod val="65000"/>
                              <a:lumOff val="35000"/>
                            </a:schemeClr>
                          </a:solidFill>
                          <a:latin typeface="Calibri" charset="0"/>
                          <a:ea typeface="Calibri" charset="0"/>
                          <a:cs typeface="Calibri" charset="0"/>
                        </a:rPr>
                        <a:t>Demand</a:t>
                      </a:r>
                    </a:p>
                    <a:p>
                      <a:r>
                        <a:rPr lang="en-GB" sz="1800" dirty="0" smtClean="0">
                          <a:solidFill>
                            <a:schemeClr val="tx1">
                              <a:lumMod val="65000"/>
                              <a:lumOff val="35000"/>
                            </a:schemeClr>
                          </a:solidFill>
                          <a:latin typeface="Calibri" charset="0"/>
                          <a:ea typeface="Calibri" charset="0"/>
                          <a:cs typeface="Calibri" charset="0"/>
                        </a:rPr>
                        <a:t>Profit</a:t>
                      </a:r>
                    </a:p>
                    <a:p>
                      <a:r>
                        <a:rPr lang="en-GB" sz="1800" dirty="0" smtClean="0">
                          <a:solidFill>
                            <a:schemeClr val="tx1">
                              <a:lumMod val="65000"/>
                              <a:lumOff val="35000"/>
                            </a:schemeClr>
                          </a:solidFill>
                          <a:latin typeface="Calibri" charset="0"/>
                          <a:ea typeface="Calibri" charset="0"/>
                          <a:cs typeface="Calibri" charset="0"/>
                        </a:rPr>
                        <a:t>Cash-flow</a:t>
                      </a:r>
                    </a:p>
                    <a:p>
                      <a:r>
                        <a:rPr lang="en-GB" sz="1800" dirty="0" smtClean="0">
                          <a:solidFill>
                            <a:schemeClr val="tx1">
                              <a:lumMod val="65000"/>
                              <a:lumOff val="35000"/>
                            </a:schemeClr>
                          </a:solidFill>
                          <a:latin typeface="Calibri" charset="0"/>
                          <a:ea typeface="Calibri" charset="0"/>
                          <a:cs typeface="Calibri" charset="0"/>
                        </a:rPr>
                        <a:t>Elasticity</a:t>
                      </a:r>
                    </a:p>
                    <a:p>
                      <a:r>
                        <a:rPr lang="en-GB" sz="1800" dirty="0" smtClean="0">
                          <a:solidFill>
                            <a:schemeClr val="tx1">
                              <a:lumMod val="65000"/>
                              <a:lumOff val="35000"/>
                            </a:schemeClr>
                          </a:solidFill>
                          <a:latin typeface="Calibri" charset="0"/>
                          <a:ea typeface="Calibri" charset="0"/>
                          <a:cs typeface="Calibri" charset="0"/>
                        </a:rPr>
                        <a:t>Motivation</a:t>
                      </a:r>
                    </a:p>
                    <a:p>
                      <a:r>
                        <a:rPr lang="en-GB" sz="1800" dirty="0" smtClean="0">
                          <a:solidFill>
                            <a:schemeClr val="tx1">
                              <a:lumMod val="65000"/>
                              <a:lumOff val="35000"/>
                            </a:schemeClr>
                          </a:solidFill>
                          <a:latin typeface="Calibri" charset="0"/>
                          <a:ea typeface="Calibri" charset="0"/>
                          <a:cs typeface="Calibri" charset="0"/>
                        </a:rPr>
                        <a:t>Competition</a:t>
                      </a:r>
                    </a:p>
                  </a:txBody>
                  <a:tcPr>
                    <a:solidFill>
                      <a:schemeClr val="accent5">
                        <a:lumMod val="60000"/>
                        <a:lumOff val="40000"/>
                      </a:schemeClr>
                    </a:solidFill>
                  </a:tcPr>
                </a:tc>
                <a:tc rowSpan="3">
                  <a:txBody>
                    <a:bodyPr/>
                    <a:lstStyle/>
                    <a:p>
                      <a:r>
                        <a:rPr lang="en-GB" sz="1800" dirty="0" smtClean="0">
                          <a:solidFill>
                            <a:schemeClr val="tx1">
                              <a:lumMod val="65000"/>
                              <a:lumOff val="35000"/>
                            </a:schemeClr>
                          </a:solidFill>
                          <a:latin typeface="Calibri" charset="0"/>
                          <a:ea typeface="Calibri" charset="0"/>
                          <a:cs typeface="Calibri" charset="0"/>
                        </a:rPr>
                        <a:t>Asking: what’s going on here? What do I know? What is missing?</a:t>
                      </a:r>
                    </a:p>
                    <a:p>
                      <a:endParaRPr lang="en-GB" sz="16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Recognising the importance of context</a:t>
                      </a:r>
                    </a:p>
                    <a:p>
                      <a:endParaRPr lang="en-GB" sz="16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Recognising</a:t>
                      </a:r>
                      <a:r>
                        <a:rPr lang="en-GB" sz="1800" baseline="0" dirty="0" smtClean="0">
                          <a:solidFill>
                            <a:schemeClr val="tx1">
                              <a:lumMod val="65000"/>
                              <a:lumOff val="35000"/>
                            </a:schemeClr>
                          </a:solidFill>
                          <a:latin typeface="Calibri" charset="0"/>
                          <a:ea typeface="Calibri" charset="0"/>
                          <a:cs typeface="Calibri" charset="0"/>
                        </a:rPr>
                        <a:t> uncertainty</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Surfacing assumptions</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Comparing options: +/-</a:t>
                      </a:r>
                    </a:p>
                    <a:p>
                      <a:endParaRPr lang="en-GB" sz="16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Weighing risk</a:t>
                      </a:r>
                      <a:r>
                        <a:rPr lang="en-GB" sz="1800" baseline="0" dirty="0" smtClean="0">
                          <a:solidFill>
                            <a:schemeClr val="tx1">
                              <a:lumMod val="65000"/>
                              <a:lumOff val="35000"/>
                            </a:schemeClr>
                          </a:solidFill>
                          <a:latin typeface="Calibri" charset="0"/>
                          <a:ea typeface="Calibri" charset="0"/>
                          <a:cs typeface="Calibri" charset="0"/>
                        </a:rPr>
                        <a:t> against reward</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Considering stakeholder perspectives</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Recognising different conceptions of ‘success’</a:t>
                      </a:r>
                    </a:p>
                    <a:p>
                      <a:endParaRPr lang="en-GB" sz="160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Seeing opportunities</a:t>
                      </a:r>
                      <a:endParaRPr lang="en-GB" sz="1800" i="0" baseline="0" dirty="0" smtClean="0">
                        <a:solidFill>
                          <a:schemeClr val="tx1">
                            <a:lumMod val="65000"/>
                            <a:lumOff val="35000"/>
                          </a:schemeClr>
                        </a:solidFill>
                        <a:latin typeface="Calibri" charset="0"/>
                        <a:ea typeface="Calibri" charset="0"/>
                        <a:cs typeface="Calibri" charset="0"/>
                      </a:endParaRPr>
                    </a:p>
                  </a:txBody>
                  <a:tcPr>
                    <a:solidFill>
                      <a:schemeClr val="accent5">
                        <a:lumMod val="60000"/>
                        <a:lumOff val="40000"/>
                      </a:schemeClr>
                    </a:solidFill>
                  </a:tcPr>
                </a:tc>
              </a:tr>
              <a:tr h="4301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solidFill>
                            <a:schemeClr val="bg1">
                              <a:lumMod val="95000"/>
                            </a:schemeClr>
                          </a:solidFill>
                          <a:latin typeface="Calibri" charset="0"/>
                          <a:ea typeface="Calibri" charset="0"/>
                          <a:cs typeface="Calibri" charset="0"/>
                        </a:rPr>
                        <a:t>Skills</a:t>
                      </a:r>
                      <a:endParaRPr lang="en-GB" sz="2000" b="1" kern="1200" dirty="0" smtClean="0">
                        <a:solidFill>
                          <a:schemeClr val="bg1">
                            <a:lumMod val="95000"/>
                          </a:schemeClr>
                        </a:solidFill>
                        <a:latin typeface="Calibri" charset="0"/>
                        <a:ea typeface="Calibri" charset="0"/>
                        <a:cs typeface="Calibri" charset="0"/>
                      </a:endParaRPr>
                    </a:p>
                  </a:txBody>
                  <a:tcPr>
                    <a:solidFill>
                      <a:srgbClr val="2645A7"/>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kern="1200" dirty="0" smtClean="0">
                          <a:solidFill>
                            <a:schemeClr val="bg1">
                              <a:lumMod val="95000"/>
                            </a:schemeClr>
                          </a:solidFill>
                          <a:latin typeface="Calibri" charset="0"/>
                          <a:ea typeface="Calibri" charset="0"/>
                          <a:cs typeface="Calibri" charset="0"/>
                        </a:rPr>
                        <a:t>Methods of analysis</a:t>
                      </a:r>
                      <a:endParaRPr lang="en-GB" sz="2000" b="1" kern="1200" dirty="0" smtClean="0">
                        <a:solidFill>
                          <a:schemeClr val="bg1">
                            <a:lumMod val="95000"/>
                          </a:schemeClr>
                        </a:solidFill>
                        <a:latin typeface="Calibri" charset="0"/>
                        <a:ea typeface="Calibri" charset="0"/>
                        <a:cs typeface="Calibri" charset="0"/>
                      </a:endParaRPr>
                    </a:p>
                  </a:txBody>
                  <a:tcPr>
                    <a:solidFill>
                      <a:srgbClr val="2645A7"/>
                    </a:solidFill>
                  </a:tcPr>
                </a:tc>
                <a:tc vMerge="1">
                  <a:txBody>
                    <a:bodyPr/>
                    <a:lstStyle/>
                    <a:p>
                      <a:endParaRPr lang="en-GB"/>
                    </a:p>
                  </a:txBody>
                  <a:tcPr/>
                </a:tc>
              </a:tr>
              <a:tr h="2602535">
                <a:tc>
                  <a:txBody>
                    <a:bodyPr/>
                    <a:lstStyle/>
                    <a:p>
                      <a:r>
                        <a:rPr lang="en-GB" sz="1800" dirty="0" smtClean="0">
                          <a:solidFill>
                            <a:schemeClr val="tx1">
                              <a:lumMod val="65000"/>
                              <a:lumOff val="35000"/>
                            </a:schemeClr>
                          </a:solidFill>
                          <a:latin typeface="Calibri" charset="0"/>
                          <a:ea typeface="Calibri" charset="0"/>
                          <a:cs typeface="Calibri" charset="0"/>
                        </a:rPr>
                        <a:t>Demonstrating knowledge</a:t>
                      </a:r>
                    </a:p>
                    <a:p>
                      <a:endParaRPr lang="en-GB" sz="105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Applying</a:t>
                      </a:r>
                      <a:r>
                        <a:rPr lang="en-GB" sz="1800" baseline="0" dirty="0" smtClean="0">
                          <a:solidFill>
                            <a:schemeClr val="tx1">
                              <a:lumMod val="65000"/>
                              <a:lumOff val="35000"/>
                            </a:schemeClr>
                          </a:solidFill>
                          <a:latin typeface="Calibri" charset="0"/>
                          <a:ea typeface="Calibri" charset="0"/>
                          <a:cs typeface="Calibri" charset="0"/>
                        </a:rPr>
                        <a:t> to context</a:t>
                      </a:r>
                    </a:p>
                    <a:p>
                      <a:endParaRPr lang="en-GB" sz="105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Analysing data</a:t>
                      </a:r>
                    </a:p>
                    <a:p>
                      <a:endParaRPr lang="en-GB" sz="1050" baseline="0" dirty="0" smtClean="0">
                        <a:solidFill>
                          <a:schemeClr val="tx1">
                            <a:lumMod val="65000"/>
                            <a:lumOff val="35000"/>
                          </a:schemeClr>
                        </a:solidFill>
                        <a:latin typeface="Calibri" charset="0"/>
                        <a:ea typeface="Calibri" charset="0"/>
                        <a:cs typeface="Calibri" charset="0"/>
                      </a:endParaRPr>
                    </a:p>
                    <a:p>
                      <a:r>
                        <a:rPr lang="en-GB" sz="1800" baseline="0" dirty="0" smtClean="0">
                          <a:solidFill>
                            <a:schemeClr val="tx1">
                              <a:lumMod val="65000"/>
                              <a:lumOff val="35000"/>
                            </a:schemeClr>
                          </a:solidFill>
                          <a:latin typeface="Calibri" charset="0"/>
                          <a:ea typeface="Calibri" charset="0"/>
                          <a:cs typeface="Calibri" charset="0"/>
                        </a:rPr>
                        <a:t>Developing lines of reasoning</a:t>
                      </a:r>
                    </a:p>
                    <a:p>
                      <a:endParaRPr lang="en-GB" sz="1050" baseline="0" dirty="0" smtClean="0">
                        <a:solidFill>
                          <a:schemeClr val="tx1">
                            <a:lumMod val="65000"/>
                            <a:lumOff val="35000"/>
                          </a:schemeClr>
                        </a:solidFill>
                        <a:latin typeface="Calibri" charset="0"/>
                        <a:ea typeface="Calibri" charset="0"/>
                        <a:cs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baseline="0" dirty="0" smtClean="0">
                          <a:solidFill>
                            <a:schemeClr val="tx1">
                              <a:lumMod val="65000"/>
                              <a:lumOff val="35000"/>
                            </a:schemeClr>
                          </a:solidFill>
                          <a:latin typeface="Calibri" charset="0"/>
                          <a:ea typeface="Calibri" charset="0"/>
                          <a:cs typeface="Calibri" charset="0"/>
                        </a:rPr>
                        <a:t>Evaluating: making reasoned decisions</a:t>
                      </a:r>
                      <a:endParaRPr lang="en-GB" sz="1800" i="0" baseline="0" dirty="0" smtClean="0">
                        <a:solidFill>
                          <a:schemeClr val="tx1">
                            <a:lumMod val="65000"/>
                            <a:lumOff val="35000"/>
                          </a:schemeClr>
                        </a:solidFill>
                        <a:latin typeface="Calibri" charset="0"/>
                        <a:ea typeface="Calibri" charset="0"/>
                        <a:cs typeface="Calibri" charset="0"/>
                      </a:endParaRPr>
                    </a:p>
                  </a:txBody>
                  <a:tcPr>
                    <a:solidFill>
                      <a:schemeClr val="accent5">
                        <a:lumMod val="60000"/>
                        <a:lumOff val="40000"/>
                      </a:schemeClr>
                    </a:solidFill>
                  </a:tcPr>
                </a:tc>
                <a:tc>
                  <a:txBody>
                    <a:bodyPr/>
                    <a:lstStyle/>
                    <a:p>
                      <a:r>
                        <a:rPr lang="en-GB" sz="1800" dirty="0" smtClean="0">
                          <a:solidFill>
                            <a:schemeClr val="tx1">
                              <a:lumMod val="65000"/>
                              <a:lumOff val="35000"/>
                            </a:schemeClr>
                          </a:solidFill>
                          <a:latin typeface="Calibri" charset="0"/>
                          <a:ea typeface="Calibri" charset="0"/>
                          <a:cs typeface="Calibri" charset="0"/>
                        </a:rPr>
                        <a:t>Theories – explaining why things happen</a:t>
                      </a:r>
                    </a:p>
                    <a:p>
                      <a:endParaRPr lang="en-GB" sz="16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Tools – helping to analyse </a:t>
                      </a:r>
                    </a:p>
                    <a:p>
                      <a:r>
                        <a:rPr lang="en-GB" sz="1800" dirty="0" smtClean="0">
                          <a:solidFill>
                            <a:schemeClr val="tx1">
                              <a:lumMod val="65000"/>
                              <a:lumOff val="35000"/>
                            </a:schemeClr>
                          </a:solidFill>
                          <a:latin typeface="Calibri" charset="0"/>
                          <a:ea typeface="Calibri" charset="0"/>
                          <a:cs typeface="Calibri" charset="0"/>
                        </a:rPr>
                        <a:t>situations and make decisions</a:t>
                      </a:r>
                    </a:p>
                    <a:p>
                      <a:endParaRPr lang="en-GB" sz="1800" dirty="0" smtClean="0">
                        <a:solidFill>
                          <a:schemeClr val="tx1">
                            <a:lumMod val="65000"/>
                            <a:lumOff val="35000"/>
                          </a:schemeClr>
                        </a:solidFill>
                        <a:latin typeface="Calibri" charset="0"/>
                        <a:ea typeface="Calibri" charset="0"/>
                        <a:cs typeface="Calibri" charset="0"/>
                      </a:endParaRPr>
                    </a:p>
                    <a:p>
                      <a:r>
                        <a:rPr lang="en-GB" sz="1800" dirty="0" smtClean="0">
                          <a:solidFill>
                            <a:schemeClr val="tx1">
                              <a:lumMod val="65000"/>
                              <a:lumOff val="35000"/>
                            </a:schemeClr>
                          </a:solidFill>
                          <a:latin typeface="Calibri" charset="0"/>
                          <a:ea typeface="Calibri" charset="0"/>
                          <a:cs typeface="Calibri" charset="0"/>
                        </a:rPr>
                        <a:t>Models – representations</a:t>
                      </a:r>
                      <a:r>
                        <a:rPr lang="en-GB" sz="1800" baseline="0" dirty="0" smtClean="0">
                          <a:solidFill>
                            <a:schemeClr val="tx1">
                              <a:lumMod val="65000"/>
                              <a:lumOff val="35000"/>
                            </a:schemeClr>
                          </a:solidFill>
                          <a:latin typeface="Calibri" charset="0"/>
                          <a:ea typeface="Calibri" charset="0"/>
                          <a:cs typeface="Calibri" charset="0"/>
                        </a:rPr>
                        <a:t> of reality</a:t>
                      </a:r>
                    </a:p>
                  </a:txBody>
                  <a:tcPr>
                    <a:solidFill>
                      <a:schemeClr val="accent5">
                        <a:lumMod val="60000"/>
                        <a:lumOff val="40000"/>
                      </a:schemeClr>
                    </a:solidFill>
                  </a:tcPr>
                </a:tc>
                <a:tc vMerge="1">
                  <a:txBody>
                    <a:bodyPr/>
                    <a:lstStyle/>
                    <a:p>
                      <a:endParaRPr lang="en-GB"/>
                    </a:p>
                  </a:txBody>
                  <a:tcPr/>
                </a:tc>
              </a:tr>
            </a:tbl>
          </a:graphicData>
        </a:graphic>
      </p:graphicFrame>
    </p:spTree>
    <p:extLst>
      <p:ext uri="{BB962C8B-B14F-4D97-AF65-F5344CB8AC3E}">
        <p14:creationId xmlns:p14="http://schemas.microsoft.com/office/powerpoint/2010/main" val="8865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8008" y="3289343"/>
            <a:ext cx="5383763" cy="808385"/>
          </a:xfrm>
        </p:spPr>
        <p:txBody>
          <a:bodyPr/>
          <a:lstStyle/>
          <a:p>
            <a:r>
              <a:rPr lang="en-US" dirty="0" smtClean="0"/>
              <a:t>How I ruined Ross’ life</a:t>
            </a:r>
            <a:endParaRPr lang="en-US" dirty="0"/>
          </a:p>
        </p:txBody>
      </p:sp>
    </p:spTree>
    <p:extLst>
      <p:ext uri="{BB962C8B-B14F-4D97-AF65-F5344CB8AC3E}">
        <p14:creationId xmlns:p14="http://schemas.microsoft.com/office/powerpoint/2010/main" val="1299718835"/>
      </p:ext>
    </p:extLst>
  </p:cSld>
  <p:clrMapOvr>
    <a:masterClrMapping/>
  </p:clrMapOvr>
  <p:timing>
    <p:tnLst>
      <p:par>
        <p:cTn id="1" dur="indefinite" restart="never" nodeType="tmRoot"/>
      </p:par>
    </p:tnLst>
  </p:timing>
</p:sld>
</file>

<file path=ppt/theme/theme1.xml><?xml version="1.0" encoding="utf-8"?>
<a:theme xmlns:a="http://schemas.openxmlformats.org/drawingml/2006/main" name="Light Blu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8BCCC7F4-EAAA-4752-BC33-EE8CEEFF6F91}"/>
    </a:ext>
  </a:extLst>
</a:theme>
</file>

<file path=ppt/theme/theme2.xml><?xml version="1.0" encoding="utf-8"?>
<a:theme xmlns:a="http://schemas.openxmlformats.org/drawingml/2006/main" name="Blue Celest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7A20B4D9-A5AD-4C7A-A3B5-3955734DD0C0}"/>
    </a:ext>
  </a:extLst>
</a:theme>
</file>

<file path=ppt/theme/theme3.xml><?xml version="1.0" encoding="utf-8"?>
<a:theme xmlns:a="http://schemas.openxmlformats.org/drawingml/2006/main" name="Bright Blu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59B35033-1767-4C88-8C04-DBA4EB7B9DEC}"/>
    </a:ext>
  </a:extLst>
</a:theme>
</file>

<file path=ppt/theme/theme4.xml><?xml version="1.0" encoding="utf-8"?>
<a:theme xmlns:a="http://schemas.openxmlformats.org/drawingml/2006/main" name="Sky Blu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F62612ED-C247-44AD-BC28-C8025B0E3C77}"/>
    </a:ext>
  </a:extLst>
</a:theme>
</file>

<file path=ppt/theme/theme5.xml><?xml version="1.0" encoding="utf-8"?>
<a:theme xmlns:a="http://schemas.openxmlformats.org/drawingml/2006/main" name="Yellow">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C72F1F84-6423-4853-AE84-EC20D28C7DA9}"/>
    </a:ext>
  </a:extLst>
</a:theme>
</file>

<file path=ppt/theme/theme6.xml><?xml version="1.0" encoding="utf-8"?>
<a:theme xmlns:a="http://schemas.openxmlformats.org/drawingml/2006/main" name="Orang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361B5646-3C70-4AAA-9C41-9555FC87E63D}"/>
    </a:ext>
  </a:extLst>
</a:theme>
</file>

<file path=ppt/theme/theme7.xml><?xml version="1.0" encoding="utf-8"?>
<a:theme xmlns:a="http://schemas.openxmlformats.org/drawingml/2006/main" name="Pink">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5DD4A98D-D73D-4CBE-86FC-83847D3C8BA5}"/>
    </a:ext>
  </a:extLst>
</a:theme>
</file>

<file path=ppt/theme/theme8.xml><?xml version="1.0" encoding="utf-8"?>
<a:theme xmlns:a="http://schemas.openxmlformats.org/drawingml/2006/main" name="Purpl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F781BAD7-DFDA-43AB-BDB0-3FB234D6A2B1}"/>
    </a:ext>
  </a:extLst>
</a:theme>
</file>

<file path=ppt/theme/theme9.xml><?xml version="1.0" encoding="utf-8"?>
<a:theme xmlns:a="http://schemas.openxmlformats.org/drawingml/2006/main" name="Ston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BB121059-E1D8-4372-93DB-B2082B01A7DE}"/>
    </a:ext>
  </a:extLst>
</a:theme>
</file>

<file path=ppt/theme/theme10.xml><?xml version="1.0" encoding="utf-8"?>
<a:theme xmlns:a="http://schemas.openxmlformats.org/drawingml/2006/main" name="Light Green">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_Presentation_LEPL_6_Feb_2014.pot [Compatibility Mode]" id="{6C3B949A-1EAB-441E-ABA9-FD0068F73113}" vid="{704CAE9F-7FE6-4F03-A191-697CAA99F31C}"/>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IOENetDocumentType xmlns="1f70c37c-c3dd-452e-8808-84ca52e5f108">Presentation</IOENetDocumentType>
    <ol_Department xmlns="http://schemas.microsoft.com/sharepoint/v3">External Relations</ol_Department>
  </documentManagement>
</p:properties>
</file>

<file path=customXml/item3.xml><?xml version="1.0" encoding="utf-8"?>
<ct:contentTypeSchema xmlns:ct="http://schemas.microsoft.com/office/2006/metadata/contentType" xmlns:ma="http://schemas.microsoft.com/office/2006/metadata/properties/metaAttributes" ct:_="" ma:_="" ma:contentTypeName="IOE-Net Document" ma:contentTypeID="0x0101003C6433750ECB5A49A2B0F8B7F0D600E000508F965A44D00B4BB5F97D405736E133" ma:contentTypeVersion="7" ma:contentTypeDescription="" ma:contentTypeScope="" ma:versionID="849809ea6dcb1261241d6a9a69473d50">
  <xsd:schema xmlns:xsd="http://www.w3.org/2001/XMLSchema" xmlns:xs="http://www.w3.org/2001/XMLSchema" xmlns:p="http://schemas.microsoft.com/office/2006/metadata/properties" xmlns:ns1="http://schemas.microsoft.com/sharepoint/v3" xmlns:ns2="1f70c37c-c3dd-452e-8808-84ca52e5f108" targetNamespace="http://schemas.microsoft.com/office/2006/metadata/properties" ma:root="true" ma:fieldsID="17997155ec8a0f7180f991f9e5460b9c" ns1:_="" ns2:_="">
    <xsd:import namespace="http://schemas.microsoft.com/sharepoint/v3"/>
    <xsd:import namespace="1f70c37c-c3dd-452e-8808-84ca52e5f108"/>
    <xsd:element name="properties">
      <xsd:complexType>
        <xsd:sequence>
          <xsd:element name="documentManagement">
            <xsd:complexType>
              <xsd:all>
                <xsd:element ref="ns2:IOENetDocumentType"/>
                <xsd:element ref="ns1:ol_Depart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ol_Department" ma:index="9" nillable="true" ma:displayName="Department" ma:hidden="true" ma:internalName="ol_Departmen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70c37c-c3dd-452e-8808-84ca52e5f108" elementFormDefault="qualified">
    <xsd:import namespace="http://schemas.microsoft.com/office/2006/documentManagement/types"/>
    <xsd:import namespace="http://schemas.microsoft.com/office/infopath/2007/PartnerControls"/>
    <xsd:element name="IOENetDocumentType" ma:index="8" ma:displayName="IOE-Net Document Type" ma:format="Dropdown" ma:internalName="IOENetDocumentType" ma:readOnly="false">
      <xsd:simpleType>
        <xsd:restriction base="dms:Choice">
          <xsd:enumeration value="Agreement"/>
          <xsd:enumeration value="Form"/>
          <xsd:enumeration value="Guideline"/>
          <xsd:enumeration value="Policy"/>
          <xsd:enumeration value="Presentation"/>
          <xsd:enumeration value="Report"/>
          <xsd:enumeration value="Strategy"/>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94C293-62A5-490D-83AD-D57271ED98B4}">
  <ds:schemaRefs>
    <ds:schemaRef ds:uri="http://schemas.microsoft.com/office/2006/metadata/longProperties"/>
  </ds:schemaRefs>
</ds:datastoreItem>
</file>

<file path=customXml/itemProps2.xml><?xml version="1.0" encoding="utf-8"?>
<ds:datastoreItem xmlns:ds="http://schemas.openxmlformats.org/officeDocument/2006/customXml" ds:itemID="{7016525B-D253-4DCD-ABB1-095D86DCEADE}">
  <ds:schemaRefs>
    <ds:schemaRef ds:uri="http://schemas.openxmlformats.org/package/2006/metadata/core-properties"/>
    <ds:schemaRef ds:uri="http://schemas.microsoft.com/sharepoint/v3"/>
    <ds:schemaRef ds:uri="http://schemas.microsoft.com/office/2006/metadata/properties"/>
    <ds:schemaRef ds:uri="http://purl.org/dc/elements/1.1/"/>
    <ds:schemaRef ds:uri="http://purl.org/dc/terms/"/>
    <ds:schemaRef ds:uri="http://www.w3.org/XML/1998/namespace"/>
    <ds:schemaRef ds:uri="http://schemas.microsoft.com/office/2006/documentManagement/types"/>
    <ds:schemaRef ds:uri="http://schemas.microsoft.com/office/infopath/2007/PartnerControls"/>
    <ds:schemaRef ds:uri="1f70c37c-c3dd-452e-8808-84ca52e5f108"/>
    <ds:schemaRef ds:uri="http://purl.org/dc/dcmitype/"/>
  </ds:schemaRefs>
</ds:datastoreItem>
</file>

<file path=customXml/itemProps3.xml><?xml version="1.0" encoding="utf-8"?>
<ds:datastoreItem xmlns:ds="http://schemas.openxmlformats.org/officeDocument/2006/customXml" ds:itemID="{D6ABB17C-1081-41D3-9809-558BFD7AF3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f70c37c-c3dd-452e-8808-84ca52e5f1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RES_Presentation_LEPL_6_Feb_2014</Template>
  <TotalTime>892</TotalTime>
  <Words>1454</Words>
  <Application>Microsoft Macintosh PowerPoint</Application>
  <PresentationFormat>On-screen Show (4:3)</PresentationFormat>
  <Paragraphs>180</Paragraphs>
  <Slides>7</Slides>
  <Notes>6</Notes>
  <HiddenSlides>0</HiddenSlides>
  <MMClips>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7</vt:i4>
      </vt:variant>
    </vt:vector>
  </HeadingPairs>
  <TitlesOfParts>
    <vt:vector size="22" baseType="lpstr">
      <vt:lpstr>Calibri</vt:lpstr>
      <vt:lpstr>Helvetica</vt:lpstr>
      <vt:lpstr>MS PGothic</vt:lpstr>
      <vt:lpstr>Wingdings</vt:lpstr>
      <vt:lpstr>Arial</vt:lpstr>
      <vt:lpstr>Light Blue</vt:lpstr>
      <vt:lpstr>Blue Celeste</vt:lpstr>
      <vt:lpstr>Bright Blue</vt:lpstr>
      <vt:lpstr>Sky Blue</vt:lpstr>
      <vt:lpstr>Yellow</vt:lpstr>
      <vt:lpstr>Orange</vt:lpstr>
      <vt:lpstr>Pink</vt:lpstr>
      <vt:lpstr>Purple</vt:lpstr>
      <vt:lpstr>Stone</vt:lpstr>
      <vt:lpstr>Light Green</vt:lpstr>
      <vt:lpstr>Big ideas in Business</vt:lpstr>
      <vt:lpstr>PowerPoint Presentation</vt:lpstr>
      <vt:lpstr>Ofsted (2011)</vt:lpstr>
      <vt:lpstr>PowerPoint Presentation</vt:lpstr>
      <vt:lpstr>PowerPoint Presentation</vt:lpstr>
      <vt:lpstr>PowerPoint Presentation</vt:lpstr>
      <vt:lpstr>How I ruined Ross’ life</vt:lpstr>
    </vt:vector>
  </TitlesOfParts>
  <Company>Institute of Education</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P.Glegg@ioe.ac.uk</dc:creator>
  <cp:lastModifiedBy>Polly Glegg</cp:lastModifiedBy>
  <cp:revision>77</cp:revision>
  <cp:lastPrinted>2015-04-09T16:41:39Z</cp:lastPrinted>
  <dcterms:created xsi:type="dcterms:W3CDTF">2015-02-05T12:18:13Z</dcterms:created>
  <dcterms:modified xsi:type="dcterms:W3CDTF">2016-06-15T09:37:43Z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l_Department">
    <vt:lpwstr>External Relations</vt:lpwstr>
  </property>
  <property fmtid="{D5CDD505-2E9C-101B-9397-08002B2CF9AE}" pid="3" name="IOENetDocumentType">
    <vt:lpwstr>Presentation</vt:lpwstr>
  </property>
</Properties>
</file>