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1"/>
  </p:notesMasterIdLst>
  <p:sldIdLst>
    <p:sldId id="256" r:id="rId2"/>
    <p:sldId id="257" r:id="rId3"/>
    <p:sldId id="261" r:id="rId4"/>
    <p:sldId id="259" r:id="rId5"/>
    <p:sldId id="258" r:id="rId6"/>
    <p:sldId id="260" r:id="rId7"/>
    <p:sldId id="262" r:id="rId8"/>
    <p:sldId id="264" r:id="rId9"/>
    <p:sldId id="263" r:id="rId10"/>
    <p:sldId id="267" r:id="rId11"/>
    <p:sldId id="268" r:id="rId12"/>
    <p:sldId id="266" r:id="rId13"/>
    <p:sldId id="269" r:id="rId14"/>
    <p:sldId id="271" r:id="rId15"/>
    <p:sldId id="270" r:id="rId16"/>
    <p:sldId id="272" r:id="rId17"/>
    <p:sldId id="273" r:id="rId18"/>
    <p:sldId id="275"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snapToGrid="0">
      <p:cViewPr varScale="1">
        <p:scale>
          <a:sx n="76" d="100"/>
          <a:sy n="76" d="100"/>
        </p:scale>
        <p:origin x="90"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E4FF54-440B-4756-9428-38A67F59D459}" type="datetimeFigureOut">
              <a:rPr lang="en-GB" smtClean="0"/>
              <a:t>19/05/2016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E93C96-5A3E-4237-A440-8FB125EE3B78}" type="slidenum">
              <a:rPr lang="en-GB" smtClean="0"/>
              <a:t>‹#›</a:t>
            </a:fld>
            <a:endParaRPr lang="en-GB"/>
          </a:p>
        </p:txBody>
      </p:sp>
    </p:spTree>
    <p:extLst>
      <p:ext uri="{BB962C8B-B14F-4D97-AF65-F5344CB8AC3E}">
        <p14:creationId xmlns:p14="http://schemas.microsoft.com/office/powerpoint/2010/main" val="3350307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example</a:t>
            </a:r>
            <a:r>
              <a:rPr lang="en-GB" baseline="0" dirty="0" smtClean="0"/>
              <a:t> in a lot of  the new b specs there is an expectation to teach the following sections which I will talk about throughout this presentation and how we can incorporate these with new technology.</a:t>
            </a:r>
            <a:endParaRPr lang="en-GB" dirty="0"/>
          </a:p>
        </p:txBody>
      </p:sp>
      <p:sp>
        <p:nvSpPr>
          <p:cNvPr id="4" name="Slide Number Placeholder 3"/>
          <p:cNvSpPr>
            <a:spLocks noGrp="1"/>
          </p:cNvSpPr>
          <p:nvPr>
            <p:ph type="sldNum" sz="quarter" idx="10"/>
          </p:nvPr>
        </p:nvSpPr>
        <p:spPr/>
        <p:txBody>
          <a:bodyPr/>
          <a:lstStyle/>
          <a:p>
            <a:fld id="{B5E93C96-5A3E-4237-A440-8FB125EE3B78}" type="slidenum">
              <a:rPr lang="en-GB" smtClean="0"/>
              <a:t>2</a:t>
            </a:fld>
            <a:endParaRPr lang="en-GB"/>
          </a:p>
        </p:txBody>
      </p:sp>
    </p:spTree>
    <p:extLst>
      <p:ext uri="{BB962C8B-B14F-4D97-AF65-F5344CB8AC3E}">
        <p14:creationId xmlns:p14="http://schemas.microsoft.com/office/powerpoint/2010/main" val="3944653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2F61B7C-BDB9-4F78-AAD2-20F3A8C43552}" type="datetimeFigureOut">
              <a:rPr lang="en-GB" smtClean="0"/>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1513921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F61B7C-BDB9-4F78-AAD2-20F3A8C43552}" type="datetimeFigureOut">
              <a:rPr lang="en-GB" smtClean="0"/>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1464012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F61B7C-BDB9-4F78-AAD2-20F3A8C43552}" type="datetimeFigureOut">
              <a:rPr lang="en-GB" smtClean="0"/>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1318260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2F61B7C-BDB9-4F78-AAD2-20F3A8C43552}" type="datetimeFigureOut">
              <a:rPr lang="en-GB" smtClean="0"/>
              <a:t>19/05/2016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1900991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2F61B7C-BDB9-4F78-AAD2-20F3A8C43552}" type="datetimeFigureOut">
              <a:rPr lang="en-GB" smtClean="0"/>
              <a:t>19/05/2016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3710391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2F61B7C-BDB9-4F78-AAD2-20F3A8C43552}" type="datetimeFigureOut">
              <a:rPr lang="en-GB" smtClean="0"/>
              <a:t>19/05/2016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2573626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61B7C-BDB9-4F78-AAD2-20F3A8C43552}" type="datetimeFigureOut">
              <a:rPr lang="en-GB" smtClean="0"/>
              <a:t>19/05/2016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1271691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F61B7C-BDB9-4F78-AAD2-20F3A8C43552}" type="datetimeFigureOut">
              <a:rPr lang="en-GB" smtClean="0"/>
              <a:t>19/05/2016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147317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F61B7C-BDB9-4F78-AAD2-20F3A8C43552}" type="datetimeFigureOut">
              <a:rPr lang="en-GB" smtClean="0"/>
              <a:t>19/05/2016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1871135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F61B7C-BDB9-4F78-AAD2-20F3A8C43552}" type="datetimeFigureOut">
              <a:rPr lang="en-GB" smtClean="0"/>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1745112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F61B7C-BDB9-4F78-AAD2-20F3A8C43552}" type="datetimeFigureOut">
              <a:rPr lang="en-GB" smtClean="0"/>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71C25C-960E-42F0-B2D0-FDE071C21D2C}" type="slidenum">
              <a:rPr lang="en-GB" smtClean="0"/>
              <a:t>‹#›</a:t>
            </a:fld>
            <a:endParaRPr lang="en-GB"/>
          </a:p>
        </p:txBody>
      </p:sp>
    </p:spTree>
    <p:extLst>
      <p:ext uri="{BB962C8B-B14F-4D97-AF65-F5344CB8AC3E}">
        <p14:creationId xmlns:p14="http://schemas.microsoft.com/office/powerpoint/2010/main" val="2277866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F61B7C-BDB9-4F78-AAD2-20F3A8C43552}" type="datetimeFigureOut">
              <a:rPr lang="en-GB" smtClean="0"/>
              <a:t>19/05/2016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1C25C-960E-42F0-B2D0-FDE071C21D2C}" type="slidenum">
              <a:rPr lang="en-GB" smtClean="0"/>
              <a:t>‹#›</a:t>
            </a:fld>
            <a:endParaRPr lang="en-GB"/>
          </a:p>
        </p:txBody>
      </p:sp>
    </p:spTree>
    <p:extLst>
      <p:ext uri="{BB962C8B-B14F-4D97-AF65-F5344CB8AC3E}">
        <p14:creationId xmlns:p14="http://schemas.microsoft.com/office/powerpoint/2010/main" val="131655880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wearegrow.com/8-massive-benefits-of-using-youtube-for-business/"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www.wearegrow.com/8-massive-benefits-of-using-youtube-for-business"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Students%20can%20work%20collaboratively%20to%20perform%20a%20research%20task%20on%20the%20top%20ten%20you%20tubers,%20they%20make%20a%20grid%20of%20names,%20find%20out%20how%20many%20clicks%20per%20hour,%20day%20,%20week%20and%20month%20they%20and%20generate%20their%20profit%20%20www.youtubemoney.co%20to%20find%20out%20how%20much%20money%20is%20generated%20per%20click"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www.socrative.com/"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edp24.co.uk/business/combining_clicks_with_bricks_is_next_stage_of_journey_for_thetford_business_1_4052218"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F1j0At0gyxM"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e-tailing.doc"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5" name="Picture 4"/>
          <p:cNvPicPr>
            <a:picLocks noChangeAspect="1"/>
          </p:cNvPicPr>
          <p:nvPr/>
        </p:nvPicPr>
        <p:blipFill>
          <a:blip r:embed="rId2"/>
          <a:stretch>
            <a:fillRect/>
          </a:stretch>
        </p:blipFill>
        <p:spPr>
          <a:xfrm>
            <a:off x="1668379" y="0"/>
            <a:ext cx="8476248" cy="6780998"/>
          </a:xfrm>
          <a:prstGeom prst="star6">
            <a:avLst/>
          </a:prstGeom>
        </p:spPr>
      </p:pic>
    </p:spTree>
    <p:extLst>
      <p:ext uri="{BB962C8B-B14F-4D97-AF65-F5344CB8AC3E}">
        <p14:creationId xmlns:p14="http://schemas.microsoft.com/office/powerpoint/2010/main" val="1323572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3"/>
          <a:srcRect l="7027" t="2604" r="9056"/>
          <a:stretch/>
        </p:blipFill>
        <p:spPr>
          <a:xfrm>
            <a:off x="1957137" y="257558"/>
            <a:ext cx="7956884" cy="6600442"/>
          </a:xfrm>
          <a:prstGeom prst="rect">
            <a:avLst/>
          </a:prstGeom>
        </p:spPr>
      </p:pic>
    </p:spTree>
    <p:extLst>
      <p:ext uri="{BB962C8B-B14F-4D97-AF65-F5344CB8AC3E}">
        <p14:creationId xmlns:p14="http://schemas.microsoft.com/office/powerpoint/2010/main" val="12399366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0334" y="2058523"/>
            <a:ext cx="8739309" cy="1974857"/>
          </a:xfrm>
        </p:spPr>
      </p:pic>
    </p:spTree>
    <p:extLst>
      <p:ext uri="{BB962C8B-B14F-4D97-AF65-F5344CB8AC3E}">
        <p14:creationId xmlns:p14="http://schemas.microsoft.com/office/powerpoint/2010/main" val="1739891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11981" t="1393" r="12003" b="1759"/>
          <a:stretch/>
        </p:blipFill>
        <p:spPr>
          <a:xfrm>
            <a:off x="1395663" y="-80212"/>
            <a:ext cx="8855242" cy="6930191"/>
          </a:xfrm>
          <a:prstGeom prst="rect">
            <a:avLst/>
          </a:prstGeom>
        </p:spPr>
      </p:pic>
    </p:spTree>
    <p:extLst>
      <p:ext uri="{BB962C8B-B14F-4D97-AF65-F5344CB8AC3E}">
        <p14:creationId xmlns:p14="http://schemas.microsoft.com/office/powerpoint/2010/main" val="2923495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idx="1"/>
          </p:nvPr>
        </p:nvPicPr>
        <p:blipFill rotWithShape="1">
          <a:blip r:embed="rId2"/>
          <a:srcRect l="8854" t="649" r="10313" b="2340"/>
          <a:stretch/>
        </p:blipFill>
        <p:spPr>
          <a:xfrm>
            <a:off x="1803746" y="0"/>
            <a:ext cx="7540669" cy="6662635"/>
          </a:xfrm>
          <a:prstGeom prst="rect">
            <a:avLst/>
          </a:prstGeom>
        </p:spPr>
      </p:pic>
    </p:spTree>
    <p:extLst>
      <p:ext uri="{BB962C8B-B14F-4D97-AF65-F5344CB8AC3E}">
        <p14:creationId xmlns:p14="http://schemas.microsoft.com/office/powerpoint/2010/main" val="34570834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400833" y="-169040"/>
            <a:ext cx="10815181" cy="7302611"/>
          </a:xfrm>
          <a:prstGeom prst="rect">
            <a:avLst/>
          </a:prstGeom>
        </p:spPr>
      </p:pic>
    </p:spTree>
    <p:extLst>
      <p:ext uri="{BB962C8B-B14F-4D97-AF65-F5344CB8AC3E}">
        <p14:creationId xmlns:p14="http://schemas.microsoft.com/office/powerpoint/2010/main" val="1819521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3020" y="160421"/>
            <a:ext cx="8055603" cy="1636295"/>
          </a:xfrm>
        </p:spPr>
      </p:pic>
      <p:sp>
        <p:nvSpPr>
          <p:cNvPr id="5" name="TextBox 4"/>
          <p:cNvSpPr txBox="1"/>
          <p:nvPr/>
        </p:nvSpPr>
        <p:spPr>
          <a:xfrm>
            <a:off x="1089765" y="1802210"/>
            <a:ext cx="9231682" cy="4524315"/>
          </a:xfrm>
          <a:prstGeom prst="rect">
            <a:avLst/>
          </a:prstGeom>
          <a:noFill/>
        </p:spPr>
        <p:txBody>
          <a:bodyPr wrap="square" rtlCol="0">
            <a:spAutoFit/>
          </a:bodyPr>
          <a:lstStyle/>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Students can work collaboratively to perform a research task on the top ten you tubers, they make a grid of names, find out how many clicks per hour, day , week and month they and generate their profit  </a:t>
            </a:r>
            <a:r>
              <a:rPr lang="en-GB" b="1" dirty="0" smtClean="0">
                <a:latin typeface="Adobe Gothic Std B" panose="020B0800000000000000" pitchFamily="34" charset="-128"/>
                <a:ea typeface="Adobe Gothic Std B" panose="020B0800000000000000" pitchFamily="34" charset="-128"/>
                <a:hlinkClick r:id="rId3"/>
              </a:rPr>
              <a:t>www.youtubemoney.co</a:t>
            </a:r>
            <a:r>
              <a:rPr lang="en-GB" dirty="0" smtClean="0">
                <a:latin typeface="Adobe Gothic Std B" panose="020B0800000000000000" pitchFamily="34" charset="-128"/>
                <a:ea typeface="Adobe Gothic Std B" panose="020B0800000000000000" pitchFamily="34" charset="-128"/>
              </a:rPr>
              <a:t> to find out how much money is generated per click</a:t>
            </a: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smtClean="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Students work in pairs given one of the 8 benefits of using you tube for marketing : Traffic, </a:t>
            </a:r>
            <a:r>
              <a:rPr lang="en-GB" dirty="0" err="1" smtClean="0">
                <a:latin typeface="Adobe Gothic Std B" panose="020B0800000000000000" pitchFamily="34" charset="-128"/>
                <a:ea typeface="Adobe Gothic Std B" panose="020B0800000000000000" pitchFamily="34" charset="-128"/>
              </a:rPr>
              <a:t>google</a:t>
            </a:r>
            <a:r>
              <a:rPr lang="en-GB" dirty="0" smtClean="0">
                <a:latin typeface="Adobe Gothic Std B" panose="020B0800000000000000" pitchFamily="34" charset="-128"/>
                <a:ea typeface="Adobe Gothic Std B" panose="020B0800000000000000" pitchFamily="34" charset="-128"/>
              </a:rPr>
              <a:t> ad words, content presence, ad sense, worldwide audience, you tube email, audience promotion,  (taken from the website : </a:t>
            </a:r>
            <a:r>
              <a:rPr lang="en-GB" b="1" dirty="0" smtClean="0">
                <a:latin typeface="Adobe Gothic Std B" panose="020B0800000000000000" pitchFamily="34" charset="-128"/>
                <a:ea typeface="Adobe Gothic Std B" panose="020B0800000000000000" pitchFamily="34" charset="-128"/>
                <a:hlinkClick r:id="rId4"/>
              </a:rPr>
              <a:t>www.wearegrow.com/8-massive-benefits-of-using-youtube-for-business</a:t>
            </a:r>
            <a:r>
              <a:rPr lang="en-GB" b="1" dirty="0" smtClean="0">
                <a:latin typeface="Adobe Gothic Std B" panose="020B0800000000000000" pitchFamily="34" charset="-128"/>
                <a:ea typeface="Adobe Gothic Std B" panose="020B0800000000000000" pitchFamily="34" charset="-128"/>
              </a:rPr>
              <a:t> </a:t>
            </a:r>
            <a:r>
              <a:rPr lang="en-GB" dirty="0" smtClean="0">
                <a:latin typeface="Adobe Gothic Std B" panose="020B0800000000000000" pitchFamily="34" charset="-128"/>
                <a:ea typeface="Adobe Gothic Std B" panose="020B0800000000000000" pitchFamily="34" charset="-128"/>
              </a:rPr>
              <a:t>on sugar paper, students will create detailed mind maps on their chosen benefit which can be displayed in the classroom.</a:t>
            </a: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smtClean="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Record a video and post on social media, see how far it can be shared in 24 hours/ a week and show the students the results!</a:t>
            </a:r>
            <a:endParaRPr lang="en-GB" dirty="0">
              <a:latin typeface="Adobe Gothic Std B" panose="020B0800000000000000" pitchFamily="34" charset="-128"/>
              <a:ea typeface="Adobe Gothic Std B" panose="020B0800000000000000" pitchFamily="34" charset="-128"/>
            </a:endParaRPr>
          </a:p>
        </p:txBody>
      </p:sp>
    </p:spTree>
    <p:extLst>
      <p:ext uri="{BB962C8B-B14F-4D97-AF65-F5344CB8AC3E}">
        <p14:creationId xmlns:p14="http://schemas.microsoft.com/office/powerpoint/2010/main" val="12717167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193" y="2412864"/>
            <a:ext cx="11499805" cy="1501410"/>
          </a:xfrm>
        </p:spPr>
      </p:pic>
    </p:spTree>
    <p:extLst>
      <p:ext uri="{BB962C8B-B14F-4D97-AF65-F5344CB8AC3E}">
        <p14:creationId xmlns:p14="http://schemas.microsoft.com/office/powerpoint/2010/main" val="34686055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17852" t="810" r="23706" b="54507"/>
          <a:stretch/>
        </p:blipFill>
        <p:spPr>
          <a:xfrm rot="20988035">
            <a:off x="453189" y="352927"/>
            <a:ext cx="6087666" cy="3723523"/>
          </a:xfrm>
          <a:prstGeom prst="rect">
            <a:avLst/>
          </a:prstGeom>
        </p:spPr>
      </p:pic>
      <p:pic>
        <p:nvPicPr>
          <p:cNvPr id="5" name="Picture 4"/>
          <p:cNvPicPr>
            <a:picLocks noChangeAspect="1"/>
          </p:cNvPicPr>
          <p:nvPr/>
        </p:nvPicPr>
        <p:blipFill rotWithShape="1">
          <a:blip r:embed="rId2"/>
          <a:srcRect l="18552" t="45107" r="24737" b="1769"/>
          <a:stretch/>
        </p:blipFill>
        <p:spPr>
          <a:xfrm>
            <a:off x="5759116" y="2038850"/>
            <a:ext cx="6192251" cy="4640598"/>
          </a:xfrm>
          <a:prstGeom prst="rect">
            <a:avLst/>
          </a:prstGeom>
        </p:spPr>
      </p:pic>
    </p:spTree>
    <p:extLst>
      <p:ext uri="{BB962C8B-B14F-4D97-AF65-F5344CB8AC3E}">
        <p14:creationId xmlns:p14="http://schemas.microsoft.com/office/powerpoint/2010/main" val="1394379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8007" y="256188"/>
            <a:ext cx="7002085" cy="1422299"/>
          </a:xfrm>
        </p:spPr>
      </p:pic>
      <p:sp>
        <p:nvSpPr>
          <p:cNvPr id="2" name="Rectangle 1"/>
          <p:cNvSpPr/>
          <p:nvPr/>
        </p:nvSpPr>
        <p:spPr>
          <a:xfrm>
            <a:off x="1621971" y="1678487"/>
            <a:ext cx="7130144" cy="3139321"/>
          </a:xfrm>
          <a:prstGeom prst="rect">
            <a:avLst/>
          </a:prstGeom>
        </p:spPr>
        <p:txBody>
          <a:bodyPr wrap="square">
            <a:spAutoFit/>
          </a:bodyPr>
          <a:lstStyle/>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Give students a case study to work on either in teams or individually, </a:t>
            </a:r>
            <a:r>
              <a:rPr lang="en-GB" dirty="0" err="1" smtClean="0">
                <a:latin typeface="Adobe Gothic Std B" panose="020B0800000000000000" pitchFamily="34" charset="-128"/>
                <a:ea typeface="Adobe Gothic Std B" panose="020B0800000000000000" pitchFamily="34" charset="-128"/>
              </a:rPr>
              <a:t>i.e</a:t>
            </a:r>
            <a:r>
              <a:rPr lang="en-GB" dirty="0" smtClean="0">
                <a:latin typeface="Adobe Gothic Std B" panose="020B0800000000000000" pitchFamily="34" charset="-128"/>
                <a:ea typeface="Adobe Gothic Std B" panose="020B0800000000000000" pitchFamily="34" charset="-128"/>
              </a:rPr>
              <a:t> give them a supermarket/shop each and find out about price match policy and present information back to the class</a:t>
            </a: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Set a series of online questions about pricing and the internet using </a:t>
            </a:r>
            <a:r>
              <a:rPr lang="en-GB" dirty="0" smtClean="0">
                <a:latin typeface="Adobe Gothic Std B" panose="020B0800000000000000" pitchFamily="34" charset="-128"/>
                <a:ea typeface="Adobe Gothic Std B" panose="020B0800000000000000" pitchFamily="34" charset="-128"/>
                <a:hlinkClick r:id="rId3" action="ppaction://hlinkfile"/>
              </a:rPr>
              <a:t>www.padlet.com</a:t>
            </a:r>
            <a:r>
              <a:rPr lang="en-GB" dirty="0" smtClean="0">
                <a:latin typeface="Adobe Gothic Std B" panose="020B0800000000000000" pitchFamily="34" charset="-128"/>
                <a:ea typeface="Adobe Gothic Std B" panose="020B0800000000000000" pitchFamily="34" charset="-128"/>
              </a:rPr>
              <a:t> or </a:t>
            </a:r>
            <a:r>
              <a:rPr lang="en-GB" dirty="0" smtClean="0">
                <a:latin typeface="Adobe Gothic Std B" panose="020B0800000000000000" pitchFamily="34" charset="-128"/>
                <a:ea typeface="Adobe Gothic Std B" panose="020B0800000000000000" pitchFamily="34" charset="-128"/>
                <a:hlinkClick r:id="rId4"/>
              </a:rPr>
              <a:t>www.socrative.com</a:t>
            </a:r>
            <a:r>
              <a:rPr lang="en-GB" dirty="0" smtClean="0">
                <a:latin typeface="Adobe Gothic Std B" panose="020B0800000000000000" pitchFamily="34" charset="-128"/>
                <a:ea typeface="Adobe Gothic Std B" panose="020B0800000000000000" pitchFamily="34" charset="-128"/>
              </a:rPr>
              <a:t>  meaning the students can interact and share thoughts. Praise for the best answers</a:t>
            </a: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Use of real life pricing in a competitive market watching you tube videos</a:t>
            </a:r>
            <a:endParaRPr lang="en-GB" dirty="0">
              <a:latin typeface="Adobe Gothic Std B" panose="020B0800000000000000" pitchFamily="34" charset="-128"/>
              <a:ea typeface="Adobe Gothic Std B" panose="020B0800000000000000" pitchFamily="34" charset="-128"/>
            </a:endParaRPr>
          </a:p>
        </p:txBody>
      </p:sp>
    </p:spTree>
    <p:extLst>
      <p:ext uri="{BB962C8B-B14F-4D97-AF65-F5344CB8AC3E}">
        <p14:creationId xmlns:p14="http://schemas.microsoft.com/office/powerpoint/2010/main" val="160164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0913" y="2239067"/>
            <a:ext cx="9235621" cy="1482701"/>
          </a:xfrm>
        </p:spPr>
      </p:pic>
    </p:spTree>
    <p:extLst>
      <p:ext uri="{BB962C8B-B14F-4D97-AF65-F5344CB8AC3E}">
        <p14:creationId xmlns:p14="http://schemas.microsoft.com/office/powerpoint/2010/main" val="6334724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26110" t="6709" r="32009" b="21399"/>
          <a:stretch/>
        </p:blipFill>
        <p:spPr>
          <a:xfrm>
            <a:off x="838200" y="0"/>
            <a:ext cx="5598693" cy="6785131"/>
          </a:xfrm>
          <a:prstGeom prst="rect">
            <a:avLst/>
          </a:prstGeom>
        </p:spPr>
      </p:pic>
    </p:spTree>
    <p:extLst>
      <p:ext uri="{BB962C8B-B14F-4D97-AF65-F5344CB8AC3E}">
        <p14:creationId xmlns:p14="http://schemas.microsoft.com/office/powerpoint/2010/main" val="5788940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2330" y="130929"/>
            <a:ext cx="6447082" cy="1309564"/>
          </a:xfrm>
        </p:spPr>
      </p:pic>
      <p:sp>
        <p:nvSpPr>
          <p:cNvPr id="3" name="Rectangle 2"/>
          <p:cNvSpPr/>
          <p:nvPr/>
        </p:nvSpPr>
        <p:spPr>
          <a:xfrm>
            <a:off x="1621971" y="1678487"/>
            <a:ext cx="7130144" cy="3416320"/>
          </a:xfrm>
          <a:prstGeom prst="rect">
            <a:avLst/>
          </a:prstGeom>
        </p:spPr>
        <p:txBody>
          <a:bodyPr wrap="square">
            <a:spAutoFit/>
          </a:bodyPr>
          <a:lstStyle/>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Students make a list of all the shops that have online presence and the ones that </a:t>
            </a:r>
            <a:r>
              <a:rPr lang="en-GB" dirty="0" err="1" smtClean="0">
                <a:latin typeface="Adobe Gothic Std B" panose="020B0800000000000000" pitchFamily="34" charset="-128"/>
                <a:ea typeface="Adobe Gothic Std B" panose="020B0800000000000000" pitchFamily="34" charset="-128"/>
              </a:rPr>
              <a:t>dont</a:t>
            </a:r>
            <a:r>
              <a:rPr lang="en-GB" dirty="0" smtClean="0">
                <a:latin typeface="Adobe Gothic Std B" panose="020B0800000000000000" pitchFamily="34" charset="-128"/>
                <a:ea typeface="Adobe Gothic Std B" panose="020B0800000000000000" pitchFamily="34" charset="-128"/>
              </a:rPr>
              <a:t>, find out their worth and compile a top 5 – feedback to class or partner.</a:t>
            </a: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Watch and study the real life example of a business man using clicks and bricks in </a:t>
            </a:r>
            <a:r>
              <a:rPr lang="en-GB" dirty="0">
                <a:latin typeface="Adobe Gothic Std B" panose="020B0800000000000000" pitchFamily="34" charset="-128"/>
                <a:ea typeface="Adobe Gothic Std B" panose="020B0800000000000000" pitchFamily="34" charset="-128"/>
              </a:rPr>
              <a:t>his company </a:t>
            </a:r>
            <a:r>
              <a:rPr lang="en-GB" dirty="0" smtClean="0">
                <a:latin typeface="Adobe Gothic Std B" panose="020B0800000000000000" pitchFamily="34" charset="-128"/>
                <a:ea typeface="Adobe Gothic Std B" panose="020B0800000000000000" pitchFamily="34" charset="-128"/>
                <a:hlinkClick r:id="rId3"/>
              </a:rPr>
              <a:t>www.edp24.co.uk/business/combining_clicks_with_bricks_is_next_stage_of_journey_for_thetford_business_1_4052218</a:t>
            </a:r>
            <a:r>
              <a:rPr lang="en-GB" dirty="0">
                <a:latin typeface="Adobe Gothic Std B" panose="020B0800000000000000" pitchFamily="34" charset="-128"/>
                <a:ea typeface="Adobe Gothic Std B" panose="020B0800000000000000" pitchFamily="34" charset="-128"/>
                <a:hlinkClick r:id="rId3"/>
              </a:rPr>
              <a:t>. </a:t>
            </a:r>
            <a:r>
              <a:rPr lang="en-GB" dirty="0" smtClean="0">
                <a:latin typeface="Adobe Gothic Std B" panose="020B0800000000000000" pitchFamily="34" charset="-128"/>
                <a:ea typeface="Adobe Gothic Std B" panose="020B0800000000000000" pitchFamily="34" charset="-128"/>
              </a:rPr>
              <a:t>Create a timeline if his events to show the grow of his company. </a:t>
            </a: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p:txBody>
      </p:sp>
    </p:spTree>
    <p:extLst>
      <p:ext uri="{BB962C8B-B14F-4D97-AF65-F5344CB8AC3E}">
        <p14:creationId xmlns:p14="http://schemas.microsoft.com/office/powerpoint/2010/main" val="1747576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6402" y="2207660"/>
            <a:ext cx="5482859" cy="1722655"/>
          </a:xfrm>
        </p:spPr>
      </p:pic>
    </p:spTree>
    <p:extLst>
      <p:ext uri="{BB962C8B-B14F-4D97-AF65-F5344CB8AC3E}">
        <p14:creationId xmlns:p14="http://schemas.microsoft.com/office/powerpoint/2010/main" val="546049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20821" t="10346" r="26199" b="13820"/>
          <a:stretch/>
        </p:blipFill>
        <p:spPr>
          <a:xfrm>
            <a:off x="838200" y="10841"/>
            <a:ext cx="5823284" cy="6847159"/>
          </a:xfrm>
          <a:prstGeom prst="rect">
            <a:avLst/>
          </a:prstGeom>
        </p:spPr>
      </p:pic>
    </p:spTree>
    <p:extLst>
      <p:ext uri="{BB962C8B-B14F-4D97-AF65-F5344CB8AC3E}">
        <p14:creationId xmlns:p14="http://schemas.microsoft.com/office/powerpoint/2010/main" val="2558305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8840" y="231137"/>
            <a:ext cx="5688889" cy="1155556"/>
          </a:xfrm>
        </p:spPr>
      </p:pic>
      <p:sp>
        <p:nvSpPr>
          <p:cNvPr id="3" name="Rectangle 2"/>
          <p:cNvSpPr/>
          <p:nvPr/>
        </p:nvSpPr>
        <p:spPr>
          <a:xfrm>
            <a:off x="1621971" y="1678487"/>
            <a:ext cx="7130144" cy="2031325"/>
          </a:xfrm>
          <a:prstGeom prst="rect">
            <a:avLst/>
          </a:prstGeom>
        </p:spPr>
        <p:txBody>
          <a:bodyPr wrap="square">
            <a:spAutoFit/>
          </a:bodyPr>
          <a:lstStyle/>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Simple a understandable video link </a:t>
            </a:r>
            <a:r>
              <a:rPr lang="en-GB" dirty="0">
                <a:latin typeface="Adobe Gothic Std B" panose="020B0800000000000000" pitchFamily="34" charset="-128"/>
                <a:ea typeface="Adobe Gothic Std B" panose="020B0800000000000000" pitchFamily="34" charset="-128"/>
              </a:rPr>
              <a:t>to e-tailing </a:t>
            </a:r>
            <a:r>
              <a:rPr lang="en-GB" dirty="0" smtClean="0">
                <a:latin typeface="Adobe Gothic Std B" panose="020B0800000000000000" pitchFamily="34" charset="-128"/>
                <a:ea typeface="Adobe Gothic Std B" panose="020B0800000000000000" pitchFamily="34" charset="-128"/>
                <a:hlinkClick r:id="rId3"/>
              </a:rPr>
              <a:t>www.youtube.com/watch?v=F1j0At0gyxM</a:t>
            </a: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Complete the e tailing worksheet in pairs, use one person as the driver and one as the navigator! </a:t>
            </a:r>
            <a:r>
              <a:rPr lang="en-GB" dirty="0" smtClean="0">
                <a:latin typeface="Adobe Gothic Std B" panose="020B0800000000000000" pitchFamily="34" charset="-128"/>
                <a:ea typeface="Adobe Gothic Std B" panose="020B0800000000000000" pitchFamily="34" charset="-128"/>
                <a:hlinkClick r:id="rId4" action="ppaction://hlinkfile"/>
              </a:rPr>
              <a:t>e-tailing.doc</a:t>
            </a: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p:txBody>
      </p:sp>
    </p:spTree>
    <p:extLst>
      <p:ext uri="{BB962C8B-B14F-4D97-AF65-F5344CB8AC3E}">
        <p14:creationId xmlns:p14="http://schemas.microsoft.com/office/powerpoint/2010/main" val="3358264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0221" y="2438260"/>
            <a:ext cx="7711558" cy="1652477"/>
          </a:xfrm>
        </p:spPr>
      </p:pic>
    </p:spTree>
    <p:extLst>
      <p:ext uri="{BB962C8B-B14F-4D97-AF65-F5344CB8AC3E}">
        <p14:creationId xmlns:p14="http://schemas.microsoft.com/office/powerpoint/2010/main" val="16136120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1631" t="14451" r="746" b="16607"/>
          <a:stretch/>
        </p:blipFill>
        <p:spPr>
          <a:xfrm>
            <a:off x="838200" y="365125"/>
            <a:ext cx="10655068" cy="6019633"/>
          </a:xfrm>
          <a:prstGeom prst="rect">
            <a:avLst/>
          </a:prstGeom>
        </p:spPr>
      </p:pic>
    </p:spTree>
    <p:extLst>
      <p:ext uri="{BB962C8B-B14F-4D97-AF65-F5344CB8AC3E}">
        <p14:creationId xmlns:p14="http://schemas.microsoft.com/office/powerpoint/2010/main" val="33915002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8840" y="231137"/>
            <a:ext cx="5688889" cy="1155556"/>
          </a:xfrm>
        </p:spPr>
      </p:pic>
      <p:sp>
        <p:nvSpPr>
          <p:cNvPr id="3" name="Rectangle 2"/>
          <p:cNvSpPr/>
          <p:nvPr/>
        </p:nvSpPr>
        <p:spPr>
          <a:xfrm>
            <a:off x="1621971" y="1678487"/>
            <a:ext cx="7130144" cy="2308324"/>
          </a:xfrm>
          <a:prstGeom prst="rect">
            <a:avLst/>
          </a:prstGeom>
        </p:spPr>
        <p:txBody>
          <a:bodyPr wrap="square">
            <a:spAutoFit/>
          </a:bodyPr>
          <a:lstStyle/>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Class Debate: One side of the room FOR E-Commerce, The other side AGAINST. Give them some time to gather evidence.</a:t>
            </a:r>
          </a:p>
          <a:p>
            <a:pPr marL="285750" indent="-285750">
              <a:buFont typeface="Arial" panose="020B0604020202020204" pitchFamily="34" charset="0"/>
              <a:buChar char="•"/>
            </a:pPr>
            <a:r>
              <a:rPr lang="en-GB" dirty="0" smtClean="0">
                <a:latin typeface="Adobe Gothic Std B" panose="020B0800000000000000" pitchFamily="34" charset="-128"/>
                <a:ea typeface="Adobe Gothic Std B" panose="020B0800000000000000" pitchFamily="34" charset="-128"/>
              </a:rPr>
              <a:t>Sides must take it in turns to select one member come out to the front in the hot seat and argue their point, other teams must then take their turn. The person with the strongest argument for their team wins a point … points make rewards!</a:t>
            </a: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a:p>
            <a:pPr marL="285750" indent="-285750">
              <a:buFont typeface="Arial" panose="020B0604020202020204" pitchFamily="34" charset="0"/>
              <a:buChar char="•"/>
            </a:pPr>
            <a:endParaRPr lang="en-GB" dirty="0">
              <a:latin typeface="Adobe Gothic Std B" panose="020B0800000000000000" pitchFamily="34" charset="-128"/>
              <a:ea typeface="Adobe Gothic Std B" panose="020B0800000000000000" pitchFamily="34" charset="-128"/>
            </a:endParaRPr>
          </a:p>
        </p:txBody>
      </p:sp>
    </p:spTree>
    <p:extLst>
      <p:ext uri="{BB962C8B-B14F-4D97-AF65-F5344CB8AC3E}">
        <p14:creationId xmlns:p14="http://schemas.microsoft.com/office/powerpoint/2010/main" val="24771488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280</TotalTime>
  <Words>433</Words>
  <Application>Microsoft Office PowerPoint</Application>
  <PresentationFormat>Widescreen</PresentationFormat>
  <Paragraphs>26</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Adobe Gothic Std B</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Great Sankey High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 Hall (BEICT)</dc:creator>
  <cp:lastModifiedBy>S Dempsey</cp:lastModifiedBy>
  <cp:revision>17</cp:revision>
  <dcterms:created xsi:type="dcterms:W3CDTF">2016-05-17T10:32:57Z</dcterms:created>
  <dcterms:modified xsi:type="dcterms:W3CDTF">2016-05-19T15:32:09Z</dcterms:modified>
</cp:coreProperties>
</file>