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2" r:id="rId3"/>
    <p:sldId id="270" r:id="rId4"/>
    <p:sldId id="280" r:id="rId5"/>
    <p:sldId id="273" r:id="rId6"/>
    <p:sldId id="276" r:id="rId7"/>
    <p:sldId id="271" r:id="rId8"/>
    <p:sldId id="274" r:id="rId9"/>
    <p:sldId id="281" r:id="rId10"/>
    <p:sldId id="282" r:id="rId11"/>
    <p:sldId id="279" r:id="rId12"/>
    <p:sldId id="283" r:id="rId13"/>
  </p:sldIdLst>
  <p:sldSz cx="9144000" cy="6858000" type="screen4x3"/>
  <p:notesSz cx="6669088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cek Brant" initials="JB" lastIdx="0" clrIdx="0">
    <p:extLst>
      <p:ext uri="{19B8F6BF-5375-455C-9EA6-DF929625EA0E}">
        <p15:presenceInfo xmlns:p15="http://schemas.microsoft.com/office/powerpoint/2012/main" userId="S-1-5-21-3713123752-1802898638-48235876-134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A0"/>
    <a:srgbClr val="0097A9"/>
    <a:srgbClr val="EA7600"/>
    <a:srgbClr val="F6BE00"/>
    <a:srgbClr val="D50000"/>
    <a:srgbClr val="8D003F"/>
    <a:srgbClr val="F2EFF2"/>
    <a:srgbClr val="E9D1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954" autoAdjust="0"/>
  </p:normalViewPr>
  <p:slideViewPr>
    <p:cSldViewPr>
      <p:cViewPr varScale="1">
        <p:scale>
          <a:sx n="102" d="100"/>
          <a:sy n="102" d="100"/>
        </p:scale>
        <p:origin x="18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77E41-7990-462E-9D37-774F10A8E046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67211-CEC2-4B5D-B188-442E56B0D6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694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6AEAC8-96E7-4A0B-8674-6DB70830A05C}" type="datetimeFigureOut">
              <a:rPr lang="en-GB" smtClean="0"/>
              <a:t>12/05/2016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1241425"/>
            <a:ext cx="4465638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3BB35-7E31-4F09-B1EA-26DE657FE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504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600" dirty="0" smtClean="0"/>
          </a:p>
          <a:p>
            <a:endParaRPr lang="en-GB" sz="1600" dirty="0"/>
          </a:p>
          <a:p>
            <a:endParaRPr lang="en-GB" sz="1600" dirty="0" smtClean="0"/>
          </a:p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863AD-C2AB-43FF-A738-F30E356DE91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16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863AD-C2AB-43FF-A738-F30E356DE91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51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000" dirty="0" smtClean="0"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fld id="{C5DA37FF-8EF0-40BB-9BFC-069DD2FA29E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71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815C6C-7A56-4FE1-A4A3-C9D20F105F88}" type="slidenum">
              <a:rPr lang="en-US"/>
              <a:pPr/>
              <a:t>9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53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863AD-C2AB-43FF-A738-F30E356DE91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46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IoE_286_landscape_we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1484313"/>
            <a:ext cx="8496300" cy="1368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068638"/>
            <a:ext cx="8496300" cy="30972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1196975"/>
            <a:ext cx="827088" cy="576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2"/>
          </p:nvPr>
        </p:nvSpPr>
        <p:spPr bwMode="auto">
          <a:xfrm>
            <a:off x="323850" y="6245225"/>
            <a:ext cx="8496300" cy="47625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88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6BD779-5727-4B28-9EA5-5E10CA4956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3849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2D82F5-4AD3-47C8-854E-EC2E9EE99DC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60263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200" y="2708275"/>
            <a:ext cx="4168775" cy="3457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2708275"/>
            <a:ext cx="4168775" cy="3457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9AE66C-A833-4C91-B396-42E9A3358AA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51026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3E5979-3274-4A47-8DFF-32724467F8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1440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755FAA-271D-4D03-A3F3-BED5B68671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51978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48D03D-EFA5-4D26-AB69-D3BA4BF77C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1352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D59089-A819-45A4-BF64-BF1D3AC2FC2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86787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6F3726-7A32-4B76-93F6-76FF26E7BBB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9664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0200" y="908050"/>
            <a:ext cx="8489950" cy="129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0200" y="2708275"/>
            <a:ext cx="8489950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12088" y="6337300"/>
            <a:ext cx="10080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58D98FC-0E2D-4B7E-968B-62CD6DA2057A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1029" name="Picture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33A0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33A0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33A0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33A0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33A0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http://www.infed.org/images/explrn.gi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4819169"/>
            <a:ext cx="8496300" cy="1368425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algn="r" eaLnBrk="1" hangingPunct="1">
              <a:defRPr/>
            </a:pPr>
            <a:r>
              <a:rPr lang="en-GB" sz="2400" b="0" dirty="0" smtClean="0">
                <a:ea typeface="+mj-ea"/>
                <a:cs typeface="+mj-cs"/>
              </a:rPr>
              <a:t>Dr Jacek Brant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2132856"/>
            <a:ext cx="8496300" cy="3097212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r>
              <a:rPr lang="en-GB" sz="3200" b="1" dirty="0">
                <a:solidFill>
                  <a:srgbClr val="0033A0"/>
                </a:solidFill>
                <a:latin typeface="Sylfaen" panose="010A0502050306030303" pitchFamily="18" charset="0"/>
              </a:rPr>
              <a:t>What’s </a:t>
            </a:r>
            <a:r>
              <a:rPr lang="en-GB" sz="3200" b="1" dirty="0" smtClean="0">
                <a:solidFill>
                  <a:srgbClr val="0033A0"/>
                </a:solidFill>
                <a:latin typeface="Sylfaen" panose="010A0502050306030303" pitchFamily="18" charset="0"/>
              </a:rPr>
              <a:t>wrong </a:t>
            </a:r>
            <a:r>
              <a:rPr lang="en-GB" sz="3200" b="1" dirty="0">
                <a:solidFill>
                  <a:srgbClr val="0033A0"/>
                </a:solidFill>
                <a:latin typeface="Sylfaen" panose="010A0502050306030303" pitchFamily="18" charset="0"/>
              </a:rPr>
              <a:t>w</a:t>
            </a:r>
            <a:r>
              <a:rPr lang="en-GB" sz="3200" b="1" dirty="0" smtClean="0">
                <a:solidFill>
                  <a:srgbClr val="0033A0"/>
                </a:solidFill>
                <a:latin typeface="Sylfaen" panose="010A0502050306030303" pitchFamily="18" charset="0"/>
              </a:rPr>
              <a:t>ith </a:t>
            </a:r>
            <a:r>
              <a:rPr lang="en-GB" sz="3200" b="1" dirty="0">
                <a:solidFill>
                  <a:srgbClr val="0033A0"/>
                </a:solidFill>
                <a:latin typeface="Sylfaen" panose="010A0502050306030303" pitchFamily="18" charset="0"/>
              </a:rPr>
              <a:t>Secondary School </a:t>
            </a:r>
            <a:r>
              <a:rPr lang="en-GB" sz="3200" b="1" dirty="0" smtClean="0">
                <a:solidFill>
                  <a:srgbClr val="0033A0"/>
                </a:solidFill>
                <a:latin typeface="Sylfaen" panose="010A0502050306030303" pitchFamily="18" charset="0"/>
              </a:rPr>
              <a:t>economics </a:t>
            </a:r>
            <a:r>
              <a:rPr lang="en-GB" sz="3200" b="1" dirty="0">
                <a:solidFill>
                  <a:srgbClr val="0033A0"/>
                </a:solidFill>
                <a:latin typeface="Sylfaen" panose="010A0502050306030303" pitchFamily="18" charset="0"/>
              </a:rPr>
              <a:t>and </a:t>
            </a:r>
            <a:r>
              <a:rPr lang="en-GB" sz="3200" b="1" dirty="0" smtClean="0">
                <a:solidFill>
                  <a:srgbClr val="0033A0"/>
                </a:solidFill>
                <a:latin typeface="Sylfaen" panose="010A0502050306030303" pitchFamily="18" charset="0"/>
              </a:rPr>
              <a:t>how </a:t>
            </a:r>
            <a:r>
              <a:rPr lang="en-GB" sz="3200" b="1" dirty="0">
                <a:solidFill>
                  <a:srgbClr val="0033A0"/>
                </a:solidFill>
                <a:latin typeface="Sylfaen" panose="010A0502050306030303" pitchFamily="18" charset="0"/>
              </a:rPr>
              <a:t>t</a:t>
            </a:r>
            <a:r>
              <a:rPr lang="en-GB" sz="3200" b="1" dirty="0" smtClean="0">
                <a:solidFill>
                  <a:srgbClr val="0033A0"/>
                </a:solidFill>
                <a:latin typeface="Sylfaen" panose="010A0502050306030303" pitchFamily="18" charset="0"/>
              </a:rPr>
              <a:t>eachers </a:t>
            </a:r>
            <a:r>
              <a:rPr lang="en-GB" sz="3200" b="1" dirty="0">
                <a:solidFill>
                  <a:srgbClr val="0033A0"/>
                </a:solidFill>
                <a:latin typeface="Sylfaen" panose="010A0502050306030303" pitchFamily="18" charset="0"/>
              </a:rPr>
              <a:t>c</a:t>
            </a:r>
            <a:r>
              <a:rPr lang="en-GB" sz="3200" b="1" dirty="0" smtClean="0">
                <a:solidFill>
                  <a:srgbClr val="0033A0"/>
                </a:solidFill>
                <a:latin typeface="Sylfaen" panose="010A0502050306030303" pitchFamily="18" charset="0"/>
              </a:rPr>
              <a:t>an </a:t>
            </a:r>
            <a:r>
              <a:rPr lang="en-GB" sz="3200" b="1" dirty="0">
                <a:solidFill>
                  <a:srgbClr val="0033A0"/>
                </a:solidFill>
                <a:latin typeface="Sylfaen" panose="010A0502050306030303" pitchFamily="18" charset="0"/>
              </a:rPr>
              <a:t>m</a:t>
            </a:r>
            <a:r>
              <a:rPr lang="en-GB" sz="3200" b="1" dirty="0" smtClean="0">
                <a:solidFill>
                  <a:srgbClr val="0033A0"/>
                </a:solidFill>
                <a:latin typeface="Sylfaen" panose="010A0502050306030303" pitchFamily="18" charset="0"/>
              </a:rPr>
              <a:t>ake </a:t>
            </a:r>
            <a:r>
              <a:rPr lang="en-GB" sz="3200" b="1" dirty="0">
                <a:solidFill>
                  <a:srgbClr val="0033A0"/>
                </a:solidFill>
                <a:latin typeface="Sylfaen" panose="010A0502050306030303" pitchFamily="18" charset="0"/>
              </a:rPr>
              <a:t>it </a:t>
            </a:r>
            <a:r>
              <a:rPr lang="en-GB" sz="3200" b="1" dirty="0" smtClean="0">
                <a:solidFill>
                  <a:srgbClr val="0033A0"/>
                </a:solidFill>
                <a:latin typeface="Sylfaen" panose="010A0502050306030303" pitchFamily="18" charset="0"/>
              </a:rPr>
              <a:t>right:</a:t>
            </a:r>
          </a:p>
          <a:p>
            <a:r>
              <a:rPr lang="en-GB" b="1" dirty="0" smtClean="0">
                <a:solidFill>
                  <a:srgbClr val="0033A0"/>
                </a:solidFill>
                <a:latin typeface="Sylfaen" panose="010A0502050306030303" pitchFamily="18" charset="0"/>
              </a:rPr>
              <a:t>Methodological </a:t>
            </a:r>
            <a:r>
              <a:rPr lang="en-GB" b="1" dirty="0">
                <a:solidFill>
                  <a:srgbClr val="0033A0"/>
                </a:solidFill>
                <a:latin typeface="Sylfaen" panose="010A0502050306030303" pitchFamily="18" charset="0"/>
              </a:rPr>
              <a:t>Critique and Pedagogical Possibilities</a:t>
            </a:r>
            <a:endParaRPr lang="en-GB" dirty="0" smtClean="0">
              <a:solidFill>
                <a:srgbClr val="0033A0"/>
              </a:solidFill>
              <a:latin typeface="Sylfaen" panose="010A0502050306030303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What’s my talk about?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988841"/>
            <a:ext cx="5257800" cy="2160240"/>
          </a:xfrm>
        </p:spPr>
        <p:txBody>
          <a:bodyPr/>
          <a:lstStyle/>
          <a:p>
            <a:r>
              <a:rPr lang="en-GB" sz="2800" dirty="0" smtClean="0">
                <a:solidFill>
                  <a:srgbClr val="0033A0"/>
                </a:solidFill>
              </a:rPr>
              <a:t>Methodology </a:t>
            </a:r>
            <a:r>
              <a:rPr lang="en-GB" dirty="0">
                <a:solidFill>
                  <a:srgbClr val="0033A0"/>
                </a:solidFill>
              </a:rPr>
              <a:t>of Economics</a:t>
            </a:r>
          </a:p>
          <a:p>
            <a:r>
              <a:rPr lang="en-GB" dirty="0">
                <a:solidFill>
                  <a:srgbClr val="0033A0"/>
                </a:solidFill>
              </a:rPr>
              <a:t>School economics</a:t>
            </a:r>
          </a:p>
          <a:p>
            <a:r>
              <a:rPr lang="en-GB" sz="2800" dirty="0" smtClean="0">
                <a:solidFill>
                  <a:srgbClr val="0033A0"/>
                </a:solidFill>
              </a:rPr>
              <a:t>An alternative approach to theory-led teaching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483768" y="4509120"/>
            <a:ext cx="590465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/>
              <a:t>My paper is published in the </a:t>
            </a:r>
          </a:p>
          <a:p>
            <a:r>
              <a:rPr lang="en-GB" dirty="0" smtClean="0"/>
              <a:t>Journal </a:t>
            </a:r>
            <a:r>
              <a:rPr lang="en-GB" dirty="0"/>
              <a:t>of Social Science Education                                      Volume 14, Number 4, Winter 2015</a:t>
            </a:r>
          </a:p>
        </p:txBody>
      </p:sp>
    </p:spTree>
    <p:extLst>
      <p:ext uri="{BB962C8B-B14F-4D97-AF65-F5344CB8AC3E}">
        <p14:creationId xmlns:p14="http://schemas.microsoft.com/office/powerpoint/2010/main" val="111894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5"/>
          <p:cNvSpPr txBox="1">
            <a:spLocks noChangeArrowheads="1"/>
          </p:cNvSpPr>
          <p:nvPr/>
        </p:nvSpPr>
        <p:spPr bwMode="auto">
          <a:xfrm>
            <a:off x="-7938" y="2926556"/>
            <a:ext cx="84963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GB" altLang="en-US" sz="4400" dirty="0" smtClean="0">
                <a:solidFill>
                  <a:schemeClr val="bg1"/>
                </a:solidFill>
              </a:rPr>
              <a:t>Dr Jacek Brant</a:t>
            </a:r>
            <a:endParaRPr lang="en-GB" altLang="en-US" sz="4400" dirty="0">
              <a:solidFill>
                <a:schemeClr val="bg1"/>
              </a:solidFill>
            </a:endParaRPr>
          </a:p>
        </p:txBody>
      </p:sp>
      <p:sp>
        <p:nvSpPr>
          <p:cNvPr id="18435" name="TextBox 6"/>
          <p:cNvSpPr txBox="1">
            <a:spLocks noChangeArrowheads="1"/>
          </p:cNvSpPr>
          <p:nvPr/>
        </p:nvSpPr>
        <p:spPr bwMode="auto">
          <a:xfrm>
            <a:off x="-2268538" y="1557338"/>
            <a:ext cx="201612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GB" altLang="en-US" sz="1800" dirty="0">
                <a:solidFill>
                  <a:schemeClr val="bg1"/>
                </a:solidFill>
              </a:rPr>
              <a:t>Alternatively, you may use an image slide with text overlaid or a slide with an image and no text</a:t>
            </a:r>
          </a:p>
        </p:txBody>
      </p:sp>
      <p:pic>
        <p:nvPicPr>
          <p:cNvPr id="18436" name="Picture 2" descr="IoE_286_landscape_we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938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rc_mi" descr="http://2012books.lardbucket.org/books/beginning-algebra/section_07/b74c8b037760b7a550534844193d63c8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4" t="7195" r="543" b="7687"/>
          <a:stretch/>
        </p:blipFill>
        <p:spPr bwMode="auto">
          <a:xfrm>
            <a:off x="1547664" y="2410599"/>
            <a:ext cx="5184576" cy="38168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30200" y="1445692"/>
            <a:ext cx="8489950" cy="759346"/>
          </a:xfrm>
        </p:spPr>
        <p:txBody>
          <a:bodyPr/>
          <a:lstStyle/>
          <a:p>
            <a:r>
              <a:rPr lang="en-GB" sz="2400" b="0" dirty="0" smtClean="0"/>
              <a:t>What’s going on here? Your assumptions?</a:t>
            </a:r>
            <a:endParaRPr lang="en-GB" sz="2400" b="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30200" y="2769919"/>
            <a:ext cx="8489950" cy="3457575"/>
          </a:xfrm>
        </p:spPr>
        <p:txBody>
          <a:bodyPr/>
          <a:lstStyle/>
          <a:p>
            <a:pPr marL="0" indent="0">
              <a:buNone/>
            </a:pPr>
            <a:r>
              <a:rPr lang="en-GB" sz="800" dirty="0" smtClean="0">
                <a:solidFill>
                  <a:schemeClr val="bg1"/>
                </a:solidFill>
              </a:rPr>
              <a:t>Price</a:t>
            </a:r>
            <a:endParaRPr lang="en-GB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358" y="1673379"/>
            <a:ext cx="8165406" cy="1296988"/>
          </a:xfrm>
        </p:spPr>
        <p:txBody>
          <a:bodyPr/>
          <a:lstStyle/>
          <a:p>
            <a:r>
              <a:rPr lang="en-GB" sz="2800" dirty="0" smtClean="0"/>
              <a:t>Economics popularity in England, Wales &amp; NI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		Zenith → 	nadir → revival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505419" y="4869160"/>
            <a:ext cx="8198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Why crisis in economics education? Too hard? Substitution to business studies? Not relevant to young people? Lacking values/moral purpose?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457147"/>
              </p:ext>
            </p:extLst>
          </p:nvPr>
        </p:nvGraphicFramePr>
        <p:xfrm>
          <a:off x="1835696" y="3232458"/>
          <a:ext cx="48768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1990s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2004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2015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C. </a:t>
                      </a:r>
                      <a:r>
                        <a:rPr lang="en-GB" smtClean="0"/>
                        <a:t>30000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17762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27576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AS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21076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46245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800" dirty="0" smtClean="0"/>
              <a:t>Summer entries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33153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Relevance of school economics?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230" y="1844824"/>
            <a:ext cx="8489950" cy="4176464"/>
          </a:xfrm>
        </p:spPr>
        <p:txBody>
          <a:bodyPr/>
          <a:lstStyle/>
          <a:p>
            <a:r>
              <a:rPr lang="en-GB" sz="2600" dirty="0" smtClean="0"/>
              <a:t>Neo-classical </a:t>
            </a:r>
            <a:r>
              <a:rPr lang="en-GB" sz="2600" dirty="0"/>
              <a:t>economics </a:t>
            </a:r>
            <a:r>
              <a:rPr lang="en-GB" sz="2600" dirty="0" smtClean="0"/>
              <a:t>(with a smattering of Keynes)</a:t>
            </a:r>
          </a:p>
          <a:p>
            <a:r>
              <a:rPr lang="en-GB" sz="2600" dirty="0"/>
              <a:t>O</a:t>
            </a:r>
            <a:r>
              <a:rPr lang="en-GB" sz="2600" dirty="0" smtClean="0"/>
              <a:t>rthodoxy </a:t>
            </a:r>
            <a:r>
              <a:rPr lang="en-GB" sz="2600" dirty="0"/>
              <a:t>is flawed and based on an out-dated </a:t>
            </a:r>
            <a:r>
              <a:rPr lang="en-GB" sz="2600" dirty="0" smtClean="0"/>
              <a:t>paradigm with school economics taught as value-free</a:t>
            </a:r>
            <a:r>
              <a:rPr lang="en-GB" sz="2600" dirty="0"/>
              <a:t>, positive subject </a:t>
            </a:r>
            <a:endParaRPr lang="en-GB" sz="2600" dirty="0" smtClean="0"/>
          </a:p>
          <a:p>
            <a:r>
              <a:rPr lang="en-GB" sz="2600" dirty="0" smtClean="0"/>
              <a:t>Theories </a:t>
            </a:r>
            <a:r>
              <a:rPr lang="en-GB" sz="2600" dirty="0"/>
              <a:t>are accepted as </a:t>
            </a:r>
            <a:r>
              <a:rPr lang="en-GB" sz="2600" dirty="0" smtClean="0"/>
              <a:t>facts (and taught that way)</a:t>
            </a:r>
          </a:p>
          <a:p>
            <a:r>
              <a:rPr lang="en-GB" sz="2600" dirty="0" smtClean="0"/>
              <a:t>Unintended consequence: study </a:t>
            </a:r>
            <a:r>
              <a:rPr lang="en-GB" sz="2600" dirty="0"/>
              <a:t>of </a:t>
            </a:r>
            <a:r>
              <a:rPr lang="en-GB" sz="2600" dirty="0" smtClean="0"/>
              <a:t>economics makes students </a:t>
            </a:r>
            <a:r>
              <a:rPr lang="en-GB" sz="2600" dirty="0"/>
              <a:t>become more </a:t>
            </a:r>
            <a:r>
              <a:rPr lang="en-GB" sz="2600" dirty="0" smtClean="0"/>
              <a:t>selfish, negative impact on society 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366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‘Scientific’ model of research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28800"/>
            <a:ext cx="6912768" cy="4968551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GB" sz="2800" dirty="0">
                <a:solidFill>
                  <a:schemeClr val="tx1"/>
                </a:solidFill>
              </a:rPr>
              <a:t>The problem is formally presented</a:t>
            </a:r>
          </a:p>
          <a:p>
            <a:pPr lvl="0"/>
            <a:r>
              <a:rPr lang="en-GB" sz="2800" dirty="0">
                <a:solidFill>
                  <a:schemeClr val="tx1"/>
                </a:solidFill>
              </a:rPr>
              <a:t>A hypothesis is offered</a:t>
            </a:r>
          </a:p>
          <a:p>
            <a:pPr lvl="0"/>
            <a:r>
              <a:rPr lang="en-GB" sz="2800" dirty="0">
                <a:solidFill>
                  <a:schemeClr val="tx1"/>
                </a:solidFill>
              </a:rPr>
              <a:t>Experiments are created to test the hypothesis</a:t>
            </a:r>
          </a:p>
          <a:p>
            <a:pPr lvl="0"/>
            <a:r>
              <a:rPr lang="en-GB" sz="2800" dirty="0">
                <a:solidFill>
                  <a:schemeClr val="tx1"/>
                </a:solidFill>
              </a:rPr>
              <a:t>Results of the experiments are predicted</a:t>
            </a:r>
          </a:p>
          <a:p>
            <a:pPr lvl="0"/>
            <a:r>
              <a:rPr lang="en-GB" sz="2800" dirty="0">
                <a:solidFill>
                  <a:schemeClr val="tx1"/>
                </a:solidFill>
              </a:rPr>
              <a:t>The experiment is observed and results noted</a:t>
            </a:r>
          </a:p>
          <a:p>
            <a:pPr lvl="0"/>
            <a:r>
              <a:rPr lang="en-GB" sz="2800" dirty="0">
                <a:solidFill>
                  <a:schemeClr val="tx1"/>
                </a:solidFill>
              </a:rPr>
              <a:t>Conclusions are made</a:t>
            </a:r>
          </a:p>
          <a:p>
            <a:pPr lvl="0"/>
            <a:r>
              <a:rPr lang="en-GB" sz="2800" dirty="0">
                <a:solidFill>
                  <a:schemeClr val="tx1"/>
                </a:solidFill>
              </a:rPr>
              <a:t>Universal laws are </a:t>
            </a:r>
            <a:r>
              <a:rPr lang="en-GB" sz="2800" dirty="0" smtClean="0">
                <a:solidFill>
                  <a:schemeClr val="tx1"/>
                </a:solidFill>
              </a:rPr>
              <a:t>surmised</a:t>
            </a:r>
          </a:p>
          <a:p>
            <a:pPr lvl="0"/>
            <a:endParaRPr lang="en-GB" sz="2800" dirty="0"/>
          </a:p>
          <a:p>
            <a:pPr lvl="0"/>
            <a:r>
              <a:rPr lang="en-GB" sz="2800" dirty="0" smtClean="0">
                <a:solidFill>
                  <a:schemeClr val="tx1"/>
                </a:solidFill>
              </a:rPr>
              <a:t>Can economist set up similar experiments?</a:t>
            </a:r>
            <a:endParaRPr lang="en-GB" sz="2800" dirty="0">
              <a:solidFill>
                <a:schemeClr val="tx1"/>
              </a:solidFill>
            </a:endParaRPr>
          </a:p>
          <a:p>
            <a:pPr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183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946150" y="5568950"/>
            <a:ext cx="1492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US" sz="2000">
                <a:solidFill>
                  <a:srgbClr val="D50000"/>
                </a:solidFill>
                <a:latin typeface="Franklin Gothic Medium" pitchFamily="34" charset="0"/>
              </a:rPr>
              <a:t>0</a:t>
            </a:r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835025" y="5089525"/>
            <a:ext cx="298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US" sz="2000">
                <a:solidFill>
                  <a:srgbClr val="D50000"/>
                </a:solidFill>
                <a:latin typeface="Franklin Gothic Medium" pitchFamily="34" charset="0"/>
              </a:rPr>
              <a:t>20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auto">
          <a:xfrm>
            <a:off x="835025" y="4457700"/>
            <a:ext cx="298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US" sz="2000">
                <a:solidFill>
                  <a:srgbClr val="D50000"/>
                </a:solidFill>
                <a:latin typeface="Franklin Gothic Medium" pitchFamily="34" charset="0"/>
              </a:rPr>
              <a:t>40</a:t>
            </a:r>
          </a:p>
        </p:txBody>
      </p:sp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835025" y="3825875"/>
            <a:ext cx="298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US" sz="2000">
                <a:solidFill>
                  <a:srgbClr val="D50000"/>
                </a:solidFill>
                <a:latin typeface="Franklin Gothic Medium" pitchFamily="34" charset="0"/>
              </a:rPr>
              <a:t>60</a:t>
            </a:r>
          </a:p>
        </p:txBody>
      </p:sp>
      <p:sp>
        <p:nvSpPr>
          <p:cNvPr id="110599" name="Rectangle 7"/>
          <p:cNvSpPr>
            <a:spLocks noChangeArrowheads="1"/>
          </p:cNvSpPr>
          <p:nvPr/>
        </p:nvSpPr>
        <p:spPr bwMode="auto">
          <a:xfrm>
            <a:off x="835025" y="3192463"/>
            <a:ext cx="298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US" sz="2000">
                <a:solidFill>
                  <a:srgbClr val="D50000"/>
                </a:solidFill>
                <a:latin typeface="Franklin Gothic Medium" pitchFamily="34" charset="0"/>
              </a:rPr>
              <a:t>80</a:t>
            </a:r>
          </a:p>
        </p:txBody>
      </p:sp>
      <p:sp>
        <p:nvSpPr>
          <p:cNvPr id="110600" name="Rectangle 8"/>
          <p:cNvSpPr>
            <a:spLocks noChangeArrowheads="1"/>
          </p:cNvSpPr>
          <p:nvPr/>
        </p:nvSpPr>
        <p:spPr bwMode="auto">
          <a:xfrm>
            <a:off x="722313" y="2560638"/>
            <a:ext cx="4476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US" sz="2000">
                <a:solidFill>
                  <a:srgbClr val="D50000"/>
                </a:solidFill>
                <a:latin typeface="Franklin Gothic Medium" pitchFamily="34" charset="0"/>
              </a:rPr>
              <a:t>100</a:t>
            </a:r>
          </a:p>
        </p:txBody>
      </p:sp>
      <p:sp>
        <p:nvSpPr>
          <p:cNvPr id="110601" name="Rectangle 9"/>
          <p:cNvSpPr>
            <a:spLocks noChangeArrowheads="1"/>
          </p:cNvSpPr>
          <p:nvPr/>
        </p:nvSpPr>
        <p:spPr bwMode="auto">
          <a:xfrm>
            <a:off x="1009650" y="5929313"/>
            <a:ext cx="596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US" sz="2000">
                <a:solidFill>
                  <a:srgbClr val="D50000"/>
                </a:solidFill>
                <a:latin typeface="Franklin Gothic Medium" pitchFamily="34" charset="0"/>
              </a:rPr>
              <a:t>1970</a:t>
            </a:r>
          </a:p>
        </p:txBody>
      </p:sp>
      <p:sp>
        <p:nvSpPr>
          <p:cNvPr id="110602" name="Rectangle 10"/>
          <p:cNvSpPr>
            <a:spLocks noChangeArrowheads="1"/>
          </p:cNvSpPr>
          <p:nvPr/>
        </p:nvSpPr>
        <p:spPr bwMode="auto">
          <a:xfrm>
            <a:off x="2116138" y="5929313"/>
            <a:ext cx="596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US" sz="2000">
                <a:solidFill>
                  <a:srgbClr val="D50000"/>
                </a:solidFill>
                <a:latin typeface="Franklin Gothic Medium" pitchFamily="34" charset="0"/>
              </a:rPr>
              <a:t>1980</a:t>
            </a:r>
          </a:p>
        </p:txBody>
      </p:sp>
      <p:sp>
        <p:nvSpPr>
          <p:cNvPr id="110603" name="Rectangle 11"/>
          <p:cNvSpPr>
            <a:spLocks noChangeArrowheads="1"/>
          </p:cNvSpPr>
          <p:nvPr/>
        </p:nvSpPr>
        <p:spPr bwMode="auto">
          <a:xfrm>
            <a:off x="3224213" y="5929313"/>
            <a:ext cx="596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US" sz="2000">
                <a:solidFill>
                  <a:srgbClr val="D50000"/>
                </a:solidFill>
                <a:latin typeface="Franklin Gothic Medium" pitchFamily="34" charset="0"/>
              </a:rPr>
              <a:t>1990</a:t>
            </a:r>
          </a:p>
        </p:txBody>
      </p:sp>
      <p:sp>
        <p:nvSpPr>
          <p:cNvPr id="110604" name="Rectangle 12"/>
          <p:cNvSpPr>
            <a:spLocks noChangeArrowheads="1"/>
          </p:cNvSpPr>
          <p:nvPr/>
        </p:nvSpPr>
        <p:spPr bwMode="auto">
          <a:xfrm>
            <a:off x="4330700" y="5929313"/>
            <a:ext cx="596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US" sz="2000">
                <a:solidFill>
                  <a:srgbClr val="D50000"/>
                </a:solidFill>
                <a:latin typeface="Franklin Gothic Medium" pitchFamily="34" charset="0"/>
              </a:rPr>
              <a:t>2000</a:t>
            </a:r>
          </a:p>
        </p:txBody>
      </p:sp>
      <p:sp>
        <p:nvSpPr>
          <p:cNvPr id="110605" name="Rectangle 13"/>
          <p:cNvSpPr>
            <a:spLocks noChangeArrowheads="1"/>
          </p:cNvSpPr>
          <p:nvPr/>
        </p:nvSpPr>
        <p:spPr bwMode="auto">
          <a:xfrm>
            <a:off x="5437188" y="5929313"/>
            <a:ext cx="596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US" sz="2000">
                <a:solidFill>
                  <a:srgbClr val="D50000"/>
                </a:solidFill>
                <a:latin typeface="Franklin Gothic Medium" pitchFamily="34" charset="0"/>
              </a:rPr>
              <a:t>2010</a:t>
            </a:r>
          </a:p>
        </p:txBody>
      </p:sp>
      <p:sp>
        <p:nvSpPr>
          <p:cNvPr id="110606" name="Rectangle 14"/>
          <p:cNvSpPr>
            <a:spLocks noChangeArrowheads="1"/>
          </p:cNvSpPr>
          <p:nvPr/>
        </p:nvSpPr>
        <p:spPr bwMode="auto">
          <a:xfrm>
            <a:off x="6543675" y="5929313"/>
            <a:ext cx="596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US" sz="2000">
                <a:solidFill>
                  <a:srgbClr val="D50000"/>
                </a:solidFill>
                <a:latin typeface="Franklin Gothic Medium" pitchFamily="34" charset="0"/>
              </a:rPr>
              <a:t>2020</a:t>
            </a:r>
          </a:p>
        </p:txBody>
      </p:sp>
      <p:sp>
        <p:nvSpPr>
          <p:cNvPr id="110607" name="Rectangle 15"/>
          <p:cNvSpPr>
            <a:spLocks noChangeArrowheads="1"/>
          </p:cNvSpPr>
          <p:nvPr/>
        </p:nvSpPr>
        <p:spPr bwMode="auto">
          <a:xfrm rot="16200000">
            <a:off x="-150813" y="4008438"/>
            <a:ext cx="12541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762000" eaLnBrk="0" hangingPunct="0"/>
            <a:r>
              <a:rPr lang="en-US" sz="2000">
                <a:solidFill>
                  <a:srgbClr val="7F7F7F"/>
                </a:solidFill>
                <a:latin typeface="Franklin Gothic Medium" pitchFamily="34" charset="0"/>
              </a:rPr>
              <a:t>US('90)/bbl</a:t>
            </a:r>
          </a:p>
        </p:txBody>
      </p:sp>
      <p:sp>
        <p:nvSpPr>
          <p:cNvPr id="110608" name="Freeform 16"/>
          <p:cNvSpPr>
            <a:spLocks/>
          </p:cNvSpPr>
          <p:nvPr/>
        </p:nvSpPr>
        <p:spPr bwMode="auto">
          <a:xfrm>
            <a:off x="1225550" y="4173538"/>
            <a:ext cx="3009900" cy="1371600"/>
          </a:xfrm>
          <a:custGeom>
            <a:avLst/>
            <a:gdLst>
              <a:gd name="T0" fmla="*/ 0 w 1896"/>
              <a:gd name="T1" fmla="*/ 1371600 h 864"/>
              <a:gd name="T2" fmla="*/ 114300 w 1896"/>
              <a:gd name="T3" fmla="*/ 1362075 h 864"/>
              <a:gd name="T4" fmla="*/ 219075 w 1896"/>
              <a:gd name="T5" fmla="*/ 1371600 h 864"/>
              <a:gd name="T6" fmla="*/ 342900 w 1896"/>
              <a:gd name="T7" fmla="*/ 1314450 h 864"/>
              <a:gd name="T8" fmla="*/ 447675 w 1896"/>
              <a:gd name="T9" fmla="*/ 695325 h 864"/>
              <a:gd name="T10" fmla="*/ 542925 w 1896"/>
              <a:gd name="T11" fmla="*/ 685800 h 864"/>
              <a:gd name="T12" fmla="*/ 666750 w 1896"/>
              <a:gd name="T13" fmla="*/ 771525 h 864"/>
              <a:gd name="T14" fmla="*/ 771525 w 1896"/>
              <a:gd name="T15" fmla="*/ 742950 h 864"/>
              <a:gd name="T16" fmla="*/ 876300 w 1896"/>
              <a:gd name="T17" fmla="*/ 809625 h 864"/>
              <a:gd name="T18" fmla="*/ 1009650 w 1896"/>
              <a:gd name="T19" fmla="*/ 428625 h 864"/>
              <a:gd name="T20" fmla="*/ 1104900 w 1896"/>
              <a:gd name="T21" fmla="*/ 0 h 864"/>
              <a:gd name="T22" fmla="*/ 1209675 w 1896"/>
              <a:gd name="T23" fmla="*/ 0 h 864"/>
              <a:gd name="T24" fmla="*/ 1428750 w 1896"/>
              <a:gd name="T25" fmla="*/ 457200 h 864"/>
              <a:gd name="T26" fmla="*/ 1581150 w 1896"/>
              <a:gd name="T27" fmla="*/ 514350 h 864"/>
              <a:gd name="T28" fmla="*/ 1666875 w 1896"/>
              <a:gd name="T29" fmla="*/ 609600 h 864"/>
              <a:gd name="T30" fmla="*/ 1781175 w 1896"/>
              <a:gd name="T31" fmla="*/ 1143000 h 864"/>
              <a:gd name="T32" fmla="*/ 1866900 w 1896"/>
              <a:gd name="T33" fmla="*/ 990600 h 864"/>
              <a:gd name="T34" fmla="*/ 1990725 w 1896"/>
              <a:gd name="T35" fmla="*/ 1133475 h 864"/>
              <a:gd name="T36" fmla="*/ 2247900 w 1896"/>
              <a:gd name="T37" fmla="*/ 971550 h 864"/>
              <a:gd name="T38" fmla="*/ 2314575 w 1896"/>
              <a:gd name="T39" fmla="*/ 1104900 h 864"/>
              <a:gd name="T40" fmla="*/ 2457450 w 1896"/>
              <a:gd name="T41" fmla="*/ 1123950 h 864"/>
              <a:gd name="T42" fmla="*/ 2590800 w 1896"/>
              <a:gd name="T43" fmla="*/ 1228725 h 864"/>
              <a:gd name="T44" fmla="*/ 2800350 w 1896"/>
              <a:gd name="T45" fmla="*/ 1238250 h 864"/>
              <a:gd name="T46" fmla="*/ 2886075 w 1896"/>
              <a:gd name="T47" fmla="*/ 1104900 h 864"/>
              <a:gd name="T48" fmla="*/ 3009900 w 1896"/>
              <a:gd name="T49" fmla="*/ 1095375 h 86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1896" h="864">
                <a:moveTo>
                  <a:pt x="0" y="864"/>
                </a:moveTo>
                <a:lnTo>
                  <a:pt x="72" y="858"/>
                </a:lnTo>
                <a:lnTo>
                  <a:pt x="138" y="864"/>
                </a:lnTo>
                <a:lnTo>
                  <a:pt x="216" y="828"/>
                </a:lnTo>
                <a:lnTo>
                  <a:pt x="282" y="438"/>
                </a:lnTo>
                <a:lnTo>
                  <a:pt x="342" y="432"/>
                </a:lnTo>
                <a:lnTo>
                  <a:pt x="420" y="486"/>
                </a:lnTo>
                <a:lnTo>
                  <a:pt x="486" y="468"/>
                </a:lnTo>
                <a:lnTo>
                  <a:pt x="552" y="510"/>
                </a:lnTo>
                <a:lnTo>
                  <a:pt x="636" y="270"/>
                </a:lnTo>
                <a:lnTo>
                  <a:pt x="696" y="0"/>
                </a:lnTo>
                <a:lnTo>
                  <a:pt x="762" y="0"/>
                </a:lnTo>
                <a:lnTo>
                  <a:pt x="900" y="288"/>
                </a:lnTo>
                <a:lnTo>
                  <a:pt x="996" y="324"/>
                </a:lnTo>
                <a:lnTo>
                  <a:pt x="1050" y="384"/>
                </a:lnTo>
                <a:lnTo>
                  <a:pt x="1122" y="720"/>
                </a:lnTo>
                <a:lnTo>
                  <a:pt x="1176" y="624"/>
                </a:lnTo>
                <a:lnTo>
                  <a:pt x="1254" y="714"/>
                </a:lnTo>
                <a:lnTo>
                  <a:pt x="1416" y="612"/>
                </a:lnTo>
                <a:lnTo>
                  <a:pt x="1458" y="696"/>
                </a:lnTo>
                <a:lnTo>
                  <a:pt x="1548" y="708"/>
                </a:lnTo>
                <a:lnTo>
                  <a:pt x="1632" y="774"/>
                </a:lnTo>
                <a:lnTo>
                  <a:pt x="1764" y="780"/>
                </a:lnTo>
                <a:lnTo>
                  <a:pt x="1818" y="696"/>
                </a:lnTo>
                <a:lnTo>
                  <a:pt x="1896" y="690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10609" name="Line 17"/>
          <p:cNvSpPr>
            <a:spLocks noChangeShapeType="1"/>
          </p:cNvSpPr>
          <p:nvPr/>
        </p:nvSpPr>
        <p:spPr bwMode="auto">
          <a:xfrm>
            <a:off x="1177925" y="2205038"/>
            <a:ext cx="0" cy="3625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10610" name="Line 18"/>
          <p:cNvSpPr>
            <a:spLocks noChangeShapeType="1"/>
          </p:cNvSpPr>
          <p:nvPr/>
        </p:nvSpPr>
        <p:spPr bwMode="auto">
          <a:xfrm flipV="1">
            <a:off x="1177925" y="5775325"/>
            <a:ext cx="7210425" cy="55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</a:endParaRPr>
          </a:p>
        </p:txBody>
      </p:sp>
      <p:sp>
        <p:nvSpPr>
          <p:cNvPr id="110650" name="Rectangle 58"/>
          <p:cNvSpPr>
            <a:spLocks noChangeArrowheads="1"/>
          </p:cNvSpPr>
          <p:nvPr/>
        </p:nvSpPr>
        <p:spPr bwMode="auto">
          <a:xfrm>
            <a:off x="1042988" y="708025"/>
            <a:ext cx="7850187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GB" sz="5000">
                <a:latin typeface="Franklin Gothic Medium" pitchFamily="34" charset="0"/>
              </a:rPr>
              <a:t>EXPERT FORECASTS</a:t>
            </a:r>
          </a:p>
          <a:p>
            <a:pPr>
              <a:lnSpc>
                <a:spcPct val="90000"/>
              </a:lnSpc>
            </a:pPr>
            <a:r>
              <a:rPr lang="en-GB" sz="2800">
                <a:solidFill>
                  <a:srgbClr val="7F7F7F"/>
                </a:solidFill>
                <a:latin typeface="Franklin Gothic Medium" pitchFamily="34" charset="0"/>
              </a:rPr>
              <a:t>OIL EXPERT CONSENSUS FORECASTS</a:t>
            </a:r>
            <a:endParaRPr lang="en-US" sz="2800">
              <a:solidFill>
                <a:srgbClr val="7F7F7F"/>
              </a:solidFill>
              <a:latin typeface="Franklin Gothic Medium" pitchFamily="34" charset="0"/>
            </a:endParaRPr>
          </a:p>
          <a:p>
            <a:pPr>
              <a:lnSpc>
                <a:spcPct val="90000"/>
              </a:lnSpc>
            </a:pPr>
            <a:endParaRPr lang="en-US" sz="5000">
              <a:latin typeface="Franklin Gothic Medium" pitchFamily="34" charset="0"/>
            </a:endParaRP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2555875" y="2654300"/>
            <a:ext cx="2705100" cy="1422400"/>
            <a:chOff x="1837" y="1400"/>
            <a:chExt cx="1704" cy="896"/>
          </a:xfrm>
        </p:grpSpPr>
        <p:sp>
          <p:nvSpPr>
            <p:cNvPr id="80" name="Text Box 19"/>
            <p:cNvSpPr txBox="1">
              <a:spLocks noChangeArrowheads="1"/>
            </p:cNvSpPr>
            <p:nvPr/>
          </p:nvSpPr>
          <p:spPr bwMode="auto">
            <a:xfrm>
              <a:off x="3049" y="1400"/>
              <a:ext cx="4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>
                  <a:latin typeface="Franklin Gothic Medium" pitchFamily="34" charset="0"/>
                </a:rPr>
                <a:t>1981</a:t>
              </a:r>
              <a:endParaRPr lang="en-US" sz="2000">
                <a:latin typeface="Franklin Gothic Medium" pitchFamily="34" charset="0"/>
              </a:endParaRPr>
            </a:p>
          </p:txBody>
        </p:sp>
        <p:sp>
          <p:nvSpPr>
            <p:cNvPr id="81" name="Line 24"/>
            <p:cNvSpPr>
              <a:spLocks noChangeShapeType="1"/>
            </p:cNvSpPr>
            <p:nvPr/>
          </p:nvSpPr>
          <p:spPr bwMode="auto">
            <a:xfrm flipH="1">
              <a:off x="1837" y="1525"/>
              <a:ext cx="1224" cy="771"/>
            </a:xfrm>
            <a:prstGeom prst="line">
              <a:avLst/>
            </a:prstGeom>
            <a:noFill/>
            <a:ln w="38100">
              <a:solidFill>
                <a:srgbClr val="D5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2987675" y="3282950"/>
            <a:ext cx="3373438" cy="1225550"/>
            <a:chOff x="2109" y="1796"/>
            <a:chExt cx="2125" cy="772"/>
          </a:xfrm>
        </p:grpSpPr>
        <p:sp>
          <p:nvSpPr>
            <p:cNvPr id="83" name="Line 25"/>
            <p:cNvSpPr>
              <a:spLocks noChangeShapeType="1"/>
            </p:cNvSpPr>
            <p:nvPr/>
          </p:nvSpPr>
          <p:spPr bwMode="auto">
            <a:xfrm flipV="1">
              <a:off x="2109" y="2296"/>
              <a:ext cx="1043" cy="272"/>
            </a:xfrm>
            <a:prstGeom prst="line">
              <a:avLst/>
            </a:prstGeom>
            <a:noFill/>
            <a:ln w="38100">
              <a:solidFill>
                <a:srgbClr val="D5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" name="Group 34"/>
            <p:cNvGrpSpPr>
              <a:grpSpLocks/>
            </p:cNvGrpSpPr>
            <p:nvPr/>
          </p:nvGrpSpPr>
          <p:grpSpPr bwMode="auto">
            <a:xfrm>
              <a:off x="3152" y="1796"/>
              <a:ext cx="1082" cy="500"/>
              <a:chOff x="3152" y="1796"/>
              <a:chExt cx="1082" cy="500"/>
            </a:xfrm>
          </p:grpSpPr>
          <p:sp>
            <p:nvSpPr>
              <p:cNvPr id="85" name="Text Box 20"/>
              <p:cNvSpPr txBox="1">
                <a:spLocks noChangeArrowheads="1"/>
              </p:cNvSpPr>
              <p:nvPr/>
            </p:nvSpPr>
            <p:spPr bwMode="auto">
              <a:xfrm>
                <a:off x="3742" y="1796"/>
                <a:ext cx="49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sz="2000">
                    <a:latin typeface="Franklin Gothic Medium" pitchFamily="34" charset="0"/>
                  </a:rPr>
                  <a:t>1984</a:t>
                </a:r>
                <a:endParaRPr lang="en-US" sz="2000">
                  <a:latin typeface="Franklin Gothic Medium" pitchFamily="34" charset="0"/>
                </a:endParaRPr>
              </a:p>
            </p:txBody>
          </p:sp>
          <p:sp>
            <p:nvSpPr>
              <p:cNvPr id="86" name="Line 26"/>
              <p:cNvSpPr>
                <a:spLocks noChangeShapeType="1"/>
              </p:cNvSpPr>
              <p:nvPr/>
            </p:nvSpPr>
            <p:spPr bwMode="auto">
              <a:xfrm flipV="1">
                <a:off x="3152" y="1933"/>
                <a:ext cx="590" cy="363"/>
              </a:xfrm>
              <a:prstGeom prst="line">
                <a:avLst/>
              </a:prstGeom>
              <a:noFill/>
              <a:ln w="38100">
                <a:solidFill>
                  <a:srgbClr val="D5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3203575" y="4003675"/>
            <a:ext cx="3157538" cy="936625"/>
            <a:chOff x="2245" y="2250"/>
            <a:chExt cx="1989" cy="590"/>
          </a:xfrm>
        </p:grpSpPr>
        <p:sp>
          <p:nvSpPr>
            <p:cNvPr id="88" name="Text Box 21"/>
            <p:cNvSpPr txBox="1">
              <a:spLocks noChangeArrowheads="1"/>
            </p:cNvSpPr>
            <p:nvPr/>
          </p:nvSpPr>
          <p:spPr bwMode="auto">
            <a:xfrm>
              <a:off x="3742" y="2250"/>
              <a:ext cx="4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>
                  <a:latin typeface="Franklin Gothic Medium" pitchFamily="34" charset="0"/>
                </a:rPr>
                <a:t>1987</a:t>
              </a:r>
              <a:endParaRPr lang="en-US" sz="2000">
                <a:latin typeface="Franklin Gothic Medium" pitchFamily="34" charset="0"/>
              </a:endParaRPr>
            </a:p>
          </p:txBody>
        </p:sp>
        <p:sp>
          <p:nvSpPr>
            <p:cNvPr id="89" name="Line 27"/>
            <p:cNvSpPr>
              <a:spLocks noChangeShapeType="1"/>
            </p:cNvSpPr>
            <p:nvPr/>
          </p:nvSpPr>
          <p:spPr bwMode="auto">
            <a:xfrm flipV="1">
              <a:off x="2245" y="2387"/>
              <a:ext cx="1497" cy="453"/>
            </a:xfrm>
            <a:prstGeom prst="line">
              <a:avLst/>
            </a:prstGeom>
            <a:noFill/>
            <a:ln w="38100">
              <a:solidFill>
                <a:srgbClr val="D5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3348038" y="4364038"/>
            <a:ext cx="2868612" cy="865187"/>
            <a:chOff x="2336" y="2477"/>
            <a:chExt cx="1807" cy="545"/>
          </a:xfrm>
        </p:grpSpPr>
        <p:sp>
          <p:nvSpPr>
            <p:cNvPr id="91" name="Line 28"/>
            <p:cNvSpPr>
              <a:spLocks noChangeShapeType="1"/>
            </p:cNvSpPr>
            <p:nvPr/>
          </p:nvSpPr>
          <p:spPr bwMode="auto">
            <a:xfrm flipV="1">
              <a:off x="2336" y="2840"/>
              <a:ext cx="816" cy="182"/>
            </a:xfrm>
            <a:prstGeom prst="line">
              <a:avLst/>
            </a:prstGeom>
            <a:noFill/>
            <a:ln w="38100">
              <a:solidFill>
                <a:srgbClr val="D5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7" name="Group 36"/>
            <p:cNvGrpSpPr>
              <a:grpSpLocks/>
            </p:cNvGrpSpPr>
            <p:nvPr/>
          </p:nvGrpSpPr>
          <p:grpSpPr bwMode="auto">
            <a:xfrm>
              <a:off x="3152" y="2477"/>
              <a:ext cx="991" cy="363"/>
              <a:chOff x="3152" y="2477"/>
              <a:chExt cx="991" cy="363"/>
            </a:xfrm>
          </p:grpSpPr>
          <p:sp>
            <p:nvSpPr>
              <p:cNvPr id="93" name="Text Box 22"/>
              <p:cNvSpPr txBox="1">
                <a:spLocks noChangeArrowheads="1"/>
              </p:cNvSpPr>
              <p:nvPr/>
            </p:nvSpPr>
            <p:spPr bwMode="auto">
              <a:xfrm>
                <a:off x="3651" y="2477"/>
                <a:ext cx="49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sz="2000">
                    <a:latin typeface="Franklin Gothic Medium" pitchFamily="34" charset="0"/>
                  </a:rPr>
                  <a:t>1990</a:t>
                </a:r>
                <a:endParaRPr lang="en-US" sz="2000">
                  <a:latin typeface="Franklin Gothic Medium" pitchFamily="34" charset="0"/>
                </a:endParaRPr>
              </a:p>
            </p:txBody>
          </p:sp>
          <p:sp>
            <p:nvSpPr>
              <p:cNvPr id="94" name="Line 29"/>
              <p:cNvSpPr>
                <a:spLocks noChangeShapeType="1"/>
              </p:cNvSpPr>
              <p:nvPr/>
            </p:nvSpPr>
            <p:spPr bwMode="auto">
              <a:xfrm flipV="1">
                <a:off x="3152" y="2659"/>
                <a:ext cx="590" cy="181"/>
              </a:xfrm>
              <a:prstGeom prst="line">
                <a:avLst/>
              </a:prstGeom>
              <a:noFill/>
              <a:ln w="38100">
                <a:solidFill>
                  <a:srgbClr val="D5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3706813" y="4651375"/>
            <a:ext cx="3157537" cy="504825"/>
            <a:chOff x="2562" y="2658"/>
            <a:chExt cx="1989" cy="318"/>
          </a:xfrm>
        </p:grpSpPr>
        <p:sp>
          <p:nvSpPr>
            <p:cNvPr id="96" name="Line 31"/>
            <p:cNvSpPr>
              <a:spLocks noChangeShapeType="1"/>
            </p:cNvSpPr>
            <p:nvPr/>
          </p:nvSpPr>
          <p:spPr bwMode="auto">
            <a:xfrm flipV="1">
              <a:off x="3016" y="2750"/>
              <a:ext cx="771" cy="136"/>
            </a:xfrm>
            <a:prstGeom prst="line">
              <a:avLst/>
            </a:prstGeom>
            <a:noFill/>
            <a:ln w="38100">
              <a:solidFill>
                <a:srgbClr val="D5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9" name="Group 41"/>
            <p:cNvGrpSpPr>
              <a:grpSpLocks/>
            </p:cNvGrpSpPr>
            <p:nvPr/>
          </p:nvGrpSpPr>
          <p:grpSpPr bwMode="auto">
            <a:xfrm>
              <a:off x="2562" y="2658"/>
              <a:ext cx="1989" cy="318"/>
              <a:chOff x="2562" y="2658"/>
              <a:chExt cx="1989" cy="318"/>
            </a:xfrm>
          </p:grpSpPr>
          <p:sp>
            <p:nvSpPr>
              <p:cNvPr id="98" name="Line 30"/>
              <p:cNvSpPr>
                <a:spLocks noChangeShapeType="1"/>
              </p:cNvSpPr>
              <p:nvPr/>
            </p:nvSpPr>
            <p:spPr bwMode="auto">
              <a:xfrm flipV="1">
                <a:off x="2562" y="2886"/>
                <a:ext cx="454" cy="90"/>
              </a:xfrm>
              <a:prstGeom prst="line">
                <a:avLst/>
              </a:prstGeom>
              <a:noFill/>
              <a:ln w="38100">
                <a:solidFill>
                  <a:srgbClr val="D5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10" name="Group 37"/>
              <p:cNvGrpSpPr>
                <a:grpSpLocks/>
              </p:cNvGrpSpPr>
              <p:nvPr/>
            </p:nvGrpSpPr>
            <p:grpSpPr bwMode="auto">
              <a:xfrm>
                <a:off x="3787" y="2658"/>
                <a:ext cx="764" cy="250"/>
                <a:chOff x="3787" y="2658"/>
                <a:chExt cx="764" cy="250"/>
              </a:xfrm>
            </p:grpSpPr>
            <p:sp>
              <p:nvSpPr>
                <p:cNvPr id="100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059" y="2658"/>
                  <a:ext cx="492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2000">
                      <a:latin typeface="Franklin Gothic Medium" pitchFamily="34" charset="0"/>
                    </a:rPr>
                    <a:t>1993</a:t>
                  </a:r>
                  <a:endParaRPr lang="en-US" sz="2000">
                    <a:latin typeface="Franklin Gothic Medium" pitchFamily="34" charset="0"/>
                  </a:endParaRPr>
                </a:p>
              </p:txBody>
            </p:sp>
            <p:sp>
              <p:nvSpPr>
                <p:cNvPr id="101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3787" y="2659"/>
                  <a:ext cx="681" cy="91"/>
                </a:xfrm>
                <a:prstGeom prst="line">
                  <a:avLst/>
                </a:prstGeom>
                <a:noFill/>
                <a:ln w="38100">
                  <a:solidFill>
                    <a:srgbClr val="D5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</p:grpSp>
      </p:grpSp>
      <p:grpSp>
        <p:nvGrpSpPr>
          <p:cNvPr id="11" name="Group 55"/>
          <p:cNvGrpSpPr>
            <a:grpSpLocks/>
          </p:cNvGrpSpPr>
          <p:nvPr/>
        </p:nvGrpSpPr>
        <p:grpSpPr bwMode="auto">
          <a:xfrm>
            <a:off x="4211638" y="3068638"/>
            <a:ext cx="1295400" cy="2376487"/>
            <a:chOff x="2880" y="1570"/>
            <a:chExt cx="816" cy="1588"/>
          </a:xfrm>
        </p:grpSpPr>
        <p:sp>
          <p:nvSpPr>
            <p:cNvPr id="103" name="Line 46"/>
            <p:cNvSpPr>
              <a:spLocks noChangeShapeType="1"/>
            </p:cNvSpPr>
            <p:nvPr/>
          </p:nvSpPr>
          <p:spPr bwMode="auto">
            <a:xfrm>
              <a:off x="2880" y="3022"/>
              <a:ext cx="45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4" name="Line 47"/>
            <p:cNvSpPr>
              <a:spLocks noChangeShapeType="1"/>
            </p:cNvSpPr>
            <p:nvPr/>
          </p:nvSpPr>
          <p:spPr bwMode="auto">
            <a:xfrm flipV="1">
              <a:off x="2925" y="2886"/>
              <a:ext cx="91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5" name="Line 48"/>
            <p:cNvSpPr>
              <a:spLocks noChangeShapeType="1"/>
            </p:cNvSpPr>
            <p:nvPr/>
          </p:nvSpPr>
          <p:spPr bwMode="auto">
            <a:xfrm>
              <a:off x="3016" y="2886"/>
              <a:ext cx="91" cy="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6" name="Line 49"/>
            <p:cNvSpPr>
              <a:spLocks noChangeShapeType="1"/>
            </p:cNvSpPr>
            <p:nvPr/>
          </p:nvSpPr>
          <p:spPr bwMode="auto">
            <a:xfrm>
              <a:off x="3107" y="2976"/>
              <a:ext cx="4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7" name="Line 50"/>
            <p:cNvSpPr>
              <a:spLocks noChangeShapeType="1"/>
            </p:cNvSpPr>
            <p:nvPr/>
          </p:nvSpPr>
          <p:spPr bwMode="auto">
            <a:xfrm flipV="1">
              <a:off x="3152" y="2886"/>
              <a:ext cx="136" cy="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8" name="Line 51"/>
            <p:cNvSpPr>
              <a:spLocks noChangeShapeType="1"/>
            </p:cNvSpPr>
            <p:nvPr/>
          </p:nvSpPr>
          <p:spPr bwMode="auto">
            <a:xfrm flipV="1">
              <a:off x="3288" y="2568"/>
              <a:ext cx="91" cy="31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9" name="Line 52"/>
            <p:cNvSpPr>
              <a:spLocks noChangeShapeType="1"/>
            </p:cNvSpPr>
            <p:nvPr/>
          </p:nvSpPr>
          <p:spPr bwMode="auto">
            <a:xfrm flipV="1">
              <a:off x="3379" y="2387"/>
              <a:ext cx="136" cy="1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0" name="Line 53"/>
            <p:cNvSpPr>
              <a:spLocks noChangeShapeType="1"/>
            </p:cNvSpPr>
            <p:nvPr/>
          </p:nvSpPr>
          <p:spPr bwMode="auto">
            <a:xfrm flipV="1">
              <a:off x="3515" y="1979"/>
              <a:ext cx="91" cy="40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1" name="Line 54"/>
            <p:cNvSpPr>
              <a:spLocks noChangeShapeType="1"/>
            </p:cNvSpPr>
            <p:nvPr/>
          </p:nvSpPr>
          <p:spPr bwMode="auto">
            <a:xfrm flipV="1">
              <a:off x="3606" y="1570"/>
              <a:ext cx="90" cy="4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52958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30200" y="908050"/>
            <a:ext cx="8489950" cy="792758"/>
          </a:xfrm>
        </p:spPr>
        <p:txBody>
          <a:bodyPr/>
          <a:lstStyle/>
          <a:p>
            <a:r>
              <a:rPr lang="en-GB" sz="3600" dirty="0" smtClean="0"/>
              <a:t>School economics, </a:t>
            </a:r>
            <a:r>
              <a:rPr lang="en-GB" sz="3600" dirty="0" err="1" smtClean="0"/>
              <a:t>DfE</a:t>
            </a:r>
            <a:r>
              <a:rPr lang="en-GB" sz="3600" dirty="0" smtClean="0"/>
              <a:t> requirement </a:t>
            </a:r>
            <a:endParaRPr lang="en-GB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14592" y="1844824"/>
            <a:ext cx="8489950" cy="4464496"/>
          </a:xfrm>
        </p:spPr>
        <p:txBody>
          <a:bodyPr/>
          <a:lstStyle/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000" dirty="0" smtClean="0">
                <a:cs typeface="Arial" panose="020B0604020202020204" pitchFamily="34" charset="0"/>
              </a:rPr>
              <a:t>Develop an interest in and enthusiasm for the study of the subject</a:t>
            </a:r>
            <a:endParaRPr lang="en-GB" sz="2000" dirty="0" smtClean="0"/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000" dirty="0" smtClean="0">
                <a:cs typeface="Arial" panose="020B0604020202020204" pitchFamily="34" charset="0"/>
              </a:rPr>
              <a:t>Appreciate the contribution of economics to the understanding of the wider economic and social environment</a:t>
            </a:r>
            <a:endParaRPr lang="en-GB" sz="2000" dirty="0" smtClean="0"/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000" dirty="0" smtClean="0">
                <a:cs typeface="Arial" panose="020B0604020202020204" pitchFamily="34" charset="0"/>
              </a:rPr>
              <a:t>Develop an understanding of a range of concepts and an ability to use these concepts in a variety of different contexts</a:t>
            </a:r>
            <a:endParaRPr lang="en-GB" sz="2000" dirty="0" smtClean="0"/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000" dirty="0" smtClean="0">
                <a:cs typeface="Arial" panose="020B0604020202020204" pitchFamily="34" charset="0"/>
              </a:rPr>
              <a:t>Use an enquiring, critical and thoughtful approach to the study of economics and an ability to think as an economist</a:t>
            </a:r>
            <a:endParaRPr lang="en-GB" sz="20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en-GB" sz="2000" dirty="0" smtClean="0">
                <a:cs typeface="Arial" panose="020B0604020202020204" pitchFamily="34" charset="0"/>
              </a:rPr>
              <a:t>Understand that economic behaviour can be studied from a range of perspectives</a:t>
            </a:r>
            <a:endParaRPr lang="en-GB" sz="2000" dirty="0" smtClean="0"/>
          </a:p>
          <a:p>
            <a:pPr marL="342900" lvl="0" indent="-342900">
              <a:buFont typeface="+mj-lt"/>
              <a:buAutoNum type="arabicPeriod"/>
            </a:pPr>
            <a:r>
              <a:rPr lang="en-GB" sz="2000" dirty="0" smtClean="0">
                <a:cs typeface="Arial" panose="020B0604020202020204" pitchFamily="34" charset="0"/>
              </a:rPr>
              <a:t>Develop analytical and quantitative skills, together with qualities and attitudes which will equip them for the challenges, opportunities and responsibilities of adult and working life</a:t>
            </a:r>
            <a:endParaRPr lang="en-GB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7533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www.infed.org/images/explrn.gif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1116013" y="1700213"/>
            <a:ext cx="5832475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Kolb’s learning cycle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68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5"/>
          <p:cNvSpPr txBox="1">
            <a:spLocks noChangeArrowheads="1"/>
          </p:cNvSpPr>
          <p:nvPr/>
        </p:nvSpPr>
        <p:spPr bwMode="auto">
          <a:xfrm>
            <a:off x="-7938" y="2926556"/>
            <a:ext cx="84963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GB" altLang="en-US" sz="4400" dirty="0" smtClean="0">
                <a:solidFill>
                  <a:schemeClr val="bg1"/>
                </a:solidFill>
              </a:rPr>
              <a:t>Dr Jacek Brant</a:t>
            </a:r>
            <a:endParaRPr lang="en-GB" altLang="en-US" sz="4400" dirty="0">
              <a:solidFill>
                <a:schemeClr val="bg1"/>
              </a:solidFill>
            </a:endParaRPr>
          </a:p>
        </p:txBody>
      </p:sp>
      <p:sp>
        <p:nvSpPr>
          <p:cNvPr id="18435" name="TextBox 6"/>
          <p:cNvSpPr txBox="1">
            <a:spLocks noChangeArrowheads="1"/>
          </p:cNvSpPr>
          <p:nvPr/>
        </p:nvSpPr>
        <p:spPr bwMode="auto">
          <a:xfrm>
            <a:off x="-2268538" y="1557338"/>
            <a:ext cx="201612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GB" altLang="en-US" sz="1800" dirty="0">
                <a:solidFill>
                  <a:schemeClr val="bg1"/>
                </a:solidFill>
              </a:rPr>
              <a:t>Alternatively, you may use an image slide with text overlaid or a slide with an image and no text</a:t>
            </a:r>
          </a:p>
        </p:txBody>
      </p:sp>
      <p:pic>
        <p:nvPicPr>
          <p:cNvPr id="18436" name="Picture 2" descr="IoE_286_landscape_we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938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rc_mi" descr="http://2012books.lardbucket.org/books/beginning-algebra/section_07/b74c8b037760b7a550534844193d63c8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4" t="7195" r="543" b="7687"/>
          <a:stretch/>
        </p:blipFill>
        <p:spPr bwMode="auto">
          <a:xfrm>
            <a:off x="1547664" y="2410599"/>
            <a:ext cx="5184576" cy="38168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30200" y="1445692"/>
            <a:ext cx="8489950" cy="759346"/>
          </a:xfrm>
        </p:spPr>
        <p:txBody>
          <a:bodyPr/>
          <a:lstStyle/>
          <a:p>
            <a:r>
              <a:rPr lang="en-GB" sz="2400" b="0" dirty="0" smtClean="0"/>
              <a:t>Let’s revisit our trusted S+D diagram…</a:t>
            </a:r>
            <a:endParaRPr lang="en-GB" sz="2400" b="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30200" y="2769919"/>
            <a:ext cx="8489950" cy="3457575"/>
          </a:xfrm>
        </p:spPr>
        <p:txBody>
          <a:bodyPr/>
          <a:lstStyle/>
          <a:p>
            <a:pPr marL="0" indent="0">
              <a:buNone/>
            </a:pPr>
            <a:r>
              <a:rPr lang="en-GB" sz="800" dirty="0" smtClean="0">
                <a:solidFill>
                  <a:schemeClr val="bg1"/>
                </a:solidFill>
              </a:rPr>
              <a:t>Price</a:t>
            </a:r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67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Conclusion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2060848"/>
            <a:ext cx="8489950" cy="3457575"/>
          </a:xfrm>
        </p:spPr>
        <p:txBody>
          <a:bodyPr>
            <a:normAutofit lnSpcReduction="10000"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Keynes </a:t>
            </a:r>
            <a:r>
              <a:rPr lang="en-GB" sz="2800" dirty="0" smtClean="0">
                <a:solidFill>
                  <a:schemeClr val="tx1"/>
                </a:solidFill>
              </a:rPr>
              <a:t>- </a:t>
            </a:r>
            <a:r>
              <a:rPr lang="en-GB" sz="2800" dirty="0">
                <a:solidFill>
                  <a:schemeClr val="tx1"/>
                </a:solidFill>
              </a:rPr>
              <a:t>economics as “method rather than a doctrine, an apparatus of the mind, a technique of thinking, which helps its possessor to draw correct conclusions</a:t>
            </a:r>
            <a:r>
              <a:rPr lang="en-GB" sz="2800" dirty="0" smtClean="0">
                <a:solidFill>
                  <a:schemeClr val="tx1"/>
                </a:solidFill>
              </a:rPr>
              <a:t>”</a:t>
            </a:r>
          </a:p>
          <a:p>
            <a:r>
              <a:rPr lang="en-GB" sz="2800" dirty="0" smtClean="0"/>
              <a:t>Values are important</a:t>
            </a:r>
          </a:p>
          <a:p>
            <a:r>
              <a:rPr lang="en-GB" sz="2800" dirty="0" smtClean="0"/>
              <a:t>Need for agency</a:t>
            </a:r>
          </a:p>
          <a:p>
            <a:r>
              <a:rPr lang="en-GB" sz="2800" dirty="0" smtClean="0"/>
              <a:t>Critical realism as philosophical underpinning (</a:t>
            </a:r>
            <a:r>
              <a:rPr lang="en-GB" sz="2800" smtClean="0"/>
              <a:t>explained in my paper)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5317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43980"/>
            <a:ext cx="8489950" cy="1296988"/>
          </a:xfrm>
        </p:spPr>
        <p:txBody>
          <a:bodyPr/>
          <a:lstStyle/>
          <a:p>
            <a:pPr algn="ctr"/>
            <a:r>
              <a:rPr lang="en-GB" dirty="0" smtClean="0"/>
              <a:t>Thank you!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3888" y="3140968"/>
            <a:ext cx="4608512" cy="345757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Jacek Brant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j</a:t>
            </a:r>
            <a:r>
              <a:rPr lang="en-GB" dirty="0" smtClean="0"/>
              <a:t>.brant@ucl.ac.uk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087002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CL IOE">
      <a:dk1>
        <a:srgbClr val="000000"/>
      </a:dk1>
      <a:lt1>
        <a:sysClr val="window" lastClr="FFFFFF"/>
      </a:lt1>
      <a:dk2>
        <a:srgbClr val="051B35"/>
      </a:dk2>
      <a:lt2>
        <a:srgbClr val="DFD7BC"/>
      </a:lt2>
      <a:accent1>
        <a:srgbClr val="008C99"/>
      </a:accent1>
      <a:accent2>
        <a:srgbClr val="75A5C2"/>
      </a:accent2>
      <a:accent3>
        <a:srgbClr val="AFC828"/>
      </a:accent3>
      <a:accent4>
        <a:srgbClr val="5E5650"/>
      </a:accent4>
      <a:accent5>
        <a:srgbClr val="75A8B7"/>
      </a:accent5>
      <a:accent6>
        <a:srgbClr val="DE6222"/>
      </a:accent6>
      <a:hlink>
        <a:srgbClr val="002127"/>
      </a:hlink>
      <a:folHlink>
        <a:srgbClr val="69101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6000" dirty="0" smtClean="0">
            <a:solidFill>
              <a:schemeClr val="bg1"/>
            </a:solidFill>
          </a:defRPr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B4620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4">
        <a:dk1>
          <a:srgbClr val="000000"/>
        </a:dk1>
        <a:lt1>
          <a:srgbClr val="FFFFFF"/>
        </a:lt1>
        <a:dk2>
          <a:srgbClr val="004359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B4620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5">
        <a:dk1>
          <a:srgbClr val="000000"/>
        </a:dk1>
        <a:lt1>
          <a:srgbClr val="FFFFFF"/>
        </a:lt1>
        <a:dk2>
          <a:srgbClr val="004359"/>
        </a:dk2>
        <a:lt2>
          <a:srgbClr val="808080"/>
        </a:lt2>
        <a:accent1>
          <a:srgbClr val="7FA1AC"/>
        </a:accent1>
        <a:accent2>
          <a:srgbClr val="004359"/>
        </a:accent2>
        <a:accent3>
          <a:srgbClr val="FFFFFF"/>
        </a:accent3>
        <a:accent4>
          <a:srgbClr val="000000"/>
        </a:accent4>
        <a:accent5>
          <a:srgbClr val="C0CDD2"/>
        </a:accent5>
        <a:accent6>
          <a:srgbClr val="003C50"/>
        </a:accent6>
        <a:hlink>
          <a:srgbClr val="459CBD"/>
        </a:hlink>
        <a:folHlink>
          <a:srgbClr val="B25D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ppt_IOE_UCL_8_oct_dr2</Template>
  <TotalTime>181</TotalTime>
  <Words>478</Words>
  <Application>Microsoft Office PowerPoint</Application>
  <PresentationFormat>On-screen Show (4:3)</PresentationFormat>
  <Paragraphs>89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MS PGothic</vt:lpstr>
      <vt:lpstr>MS PGothic</vt:lpstr>
      <vt:lpstr>Arial</vt:lpstr>
      <vt:lpstr>Calibri</vt:lpstr>
      <vt:lpstr>Franklin Gothic Medium</vt:lpstr>
      <vt:lpstr>Sylfaen</vt:lpstr>
      <vt:lpstr>Custom Design</vt:lpstr>
      <vt:lpstr>Dr Jacek Brant</vt:lpstr>
      <vt:lpstr>What’s my talk about?</vt:lpstr>
      <vt:lpstr>What’s going on here? Your assumptions?</vt:lpstr>
      <vt:lpstr>Economics popularity in England, Wales &amp; NI   Zenith →  nadir → revival</vt:lpstr>
      <vt:lpstr>Relevance of school economics?</vt:lpstr>
      <vt:lpstr>‘Scientific’ model of research</vt:lpstr>
      <vt:lpstr>PowerPoint Presentation</vt:lpstr>
      <vt:lpstr>School economics, DfE requirement </vt:lpstr>
      <vt:lpstr>Kolb’s learning cycle</vt:lpstr>
      <vt:lpstr>Let’s revisit our trusted S+D diagram…</vt:lpstr>
      <vt:lpstr>Conclusion</vt:lpstr>
      <vt:lpstr>Thank you!</vt:lpstr>
    </vt:vector>
  </TitlesOfParts>
  <Company>Institute of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Lloyd</dc:creator>
  <cp:lastModifiedBy>Jacek Brant</cp:lastModifiedBy>
  <cp:revision>20</cp:revision>
  <cp:lastPrinted>2016-05-12T13:06:58Z</cp:lastPrinted>
  <dcterms:created xsi:type="dcterms:W3CDTF">2015-10-08T14:01:50Z</dcterms:created>
  <dcterms:modified xsi:type="dcterms:W3CDTF">2016-05-12T13:39:45Z</dcterms:modified>
</cp:coreProperties>
</file>